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coll" initials="s" lastIdx="1" clrIdx="0">
    <p:extLst>
      <p:ext uri="{19B8F6BF-5375-455C-9EA6-DF929625EA0E}">
        <p15:presenceInfo xmlns:p15="http://schemas.microsoft.com/office/powerpoint/2012/main" userId="S-1-5-21-2459061095-2398915004-47243010-11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0EE"/>
    <a:srgbClr val="1E0000"/>
    <a:srgbClr val="460000"/>
    <a:srgbClr val="E7D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363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D290D-D395-47E9-858A-7E9E96B2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8D784F-6EFA-48B4-818D-FD119F69F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789645-322D-4435-B715-DFE88EAB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7E4EF-0C13-42FE-A7A5-2DFD0DCB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6282BC-1D1A-4B17-9388-D1E62684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8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6B4B3-5CE6-47AD-939D-C34B01FF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F4B9FE-EC04-4292-B497-3557F1C91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267812-3A1B-4A81-9084-15F05BB2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1A37DC-FED6-4628-87CD-783A674F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6BB197-9762-41F8-8921-C0510A8E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39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76DBE6-D34C-438C-A508-31B008F0D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7EF0FB-B35E-4F35-BB30-3254EE816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68F57F-2B27-4569-8830-A713BB60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AAF3D2-E314-4F20-B198-AF69C021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41B07-8667-4A30-B810-8F3EACC4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34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FB840-1541-4C56-AA3F-3DA9747A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3CC5-2588-4E33-9B93-D6016071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91DC49-CBE6-40C6-B7EF-B9876D01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C0539-21E2-4055-A5AE-FC9A2479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F74348-45B6-4284-B18F-1C734C4B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34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0F5EC-0171-4C60-B5DA-AE30040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998E1-824E-4D84-9C24-F482B1DAB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DB4ECB-A565-403E-B9AF-4FB7FECA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CF7F73-E3A0-4938-B116-B142890D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65EB75-3DD5-4CEA-90FE-EDA8F76B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9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7F2AF-29D7-457D-98B3-8460F25D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78BA9-E9CB-4F2D-BC94-43EFA6F6B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DEF3A9-2E9B-429D-94E2-A480ACB0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695654-249D-4DAC-8286-43E2BE01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88E1AB-7687-4262-AECE-D331FCD8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55DA46-FE37-4B25-A94B-248BC8F4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74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6D99A-BC2B-449F-910F-28BDB8ED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D37CB-8845-4A9A-8703-641244DF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C3DF18-F558-460B-9140-775230B5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36A904-B662-48C8-A858-4DE76CB75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F572B3-85F1-4EE3-B1AA-4C9EAB3FE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50C184-A55F-495A-942C-49890D32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07488F-AE79-4718-93B2-50071AB1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C0B722-5233-4447-9F4A-31DA865E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05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3C2D0-FCA3-46A7-A753-009A1638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03E5CB-21A6-4C6D-998D-7BB050A6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F7A18D-78E6-4E34-9702-CF0C7F1B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550B7-714A-483F-BEFA-22F0FC7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D0CE87-1CF8-4BEA-8BDB-9124DCEB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8BAD6C4-E2F5-44F5-9C1C-52A40828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1621E8-1AE9-4401-8C7C-1D9C9D04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17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8FE96-DFE0-419A-9AA8-9CB25A7C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F3D1-5F52-4905-AC04-929853A35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19A6F3-8696-4D06-A034-884DECAF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2D6CE-51CF-415B-932F-1F41153F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80EE1F-1880-4F9C-8C68-D0FC3E5B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AE9ED5-CA87-43A7-B656-E07947AE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6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3DDFA-8602-46E6-BBC8-E209A50A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A8459-DE73-4A59-879C-7A09F1C66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A8E3EC-E175-4AD7-9832-85C2D920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662636-BEA0-4F1F-868A-CCB24469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81792C-D6E7-4439-8FD1-A50AE479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1E15E0-D204-4E28-9F3A-8CF32C23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2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452F2-CFDF-40CE-8BFF-FA1695D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E657CB-147F-4D79-AFC5-E7575FEC1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3A9B7D-1960-4875-815A-C57C445D3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BB17-FF51-4216-AFEF-04E62D2571F1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9B3EAD-EB99-492E-9E72-3FBE187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DCF36-B7B7-4EBB-B04E-BBA98619F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87A86-C84C-4222-97A9-84735FFD6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32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microsoft.com/office/2007/relationships/hdphoto" Target="../media/hdphoto4.wdp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6D5F0-1907-4AA1-BE09-CDE4B1D2D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Система обслуживания читателей библиотеки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F664C3-EB13-42C6-BA94-5F433496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410" y="4907756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b="1" dirty="0"/>
              <a:t>Выполняли: </a:t>
            </a:r>
          </a:p>
          <a:p>
            <a:pPr algn="l"/>
            <a:r>
              <a:rPr lang="ru-RU" dirty="0"/>
              <a:t>Колобов Евгений</a:t>
            </a:r>
          </a:p>
          <a:p>
            <a:pPr algn="l"/>
            <a:r>
              <a:rPr lang="ru-RU" dirty="0"/>
              <a:t>Манько Аким</a:t>
            </a:r>
          </a:p>
          <a:p>
            <a:pPr algn="l"/>
            <a:r>
              <a:rPr lang="ru-RU" dirty="0"/>
              <a:t>Деменев  Даниил</a:t>
            </a:r>
          </a:p>
        </p:txBody>
      </p:sp>
    </p:spTree>
    <p:extLst>
      <p:ext uri="{BB962C8B-B14F-4D97-AF65-F5344CB8AC3E}">
        <p14:creationId xmlns:p14="http://schemas.microsoft.com/office/powerpoint/2010/main" val="366089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8A93064-D083-4032-8EA6-DA9559A8973B}"/>
              </a:ext>
            </a:extLst>
          </p:cNvPr>
          <p:cNvGrpSpPr/>
          <p:nvPr/>
        </p:nvGrpSpPr>
        <p:grpSpPr>
          <a:xfrm>
            <a:off x="5012282" y="-101600"/>
            <a:ext cx="1083718" cy="6139541"/>
            <a:chOff x="2225539" y="217714"/>
            <a:chExt cx="1374004" cy="6312068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4891549D-3F7B-47FB-8A96-EFFDC25689B1}"/>
                </a:ext>
              </a:extLst>
            </p:cNvPr>
            <p:cNvSpPr/>
            <p:nvPr/>
          </p:nvSpPr>
          <p:spPr>
            <a:xfrm>
              <a:off x="2225539" y="217714"/>
              <a:ext cx="1374004" cy="6226629"/>
            </a:xfrm>
            <a:custGeom>
              <a:avLst/>
              <a:gdLst>
                <a:gd name="connsiteX0" fmla="*/ 1374004 w 1374004"/>
                <a:gd name="connsiteY0" fmla="*/ 0 h 6226629"/>
                <a:gd name="connsiteX1" fmla="*/ 749890 w 1374004"/>
                <a:gd name="connsiteY1" fmla="*/ 914400 h 6226629"/>
                <a:gd name="connsiteX2" fmla="*/ 1098232 w 1374004"/>
                <a:gd name="connsiteY2" fmla="*/ 2917372 h 6226629"/>
                <a:gd name="connsiteX3" fmla="*/ 38690 w 1374004"/>
                <a:gd name="connsiteY3" fmla="*/ 5123543 h 6226629"/>
                <a:gd name="connsiteX4" fmla="*/ 256404 w 1374004"/>
                <a:gd name="connsiteY4" fmla="*/ 6226629 h 622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004" h="6226629">
                  <a:moveTo>
                    <a:pt x="1374004" y="0"/>
                  </a:moveTo>
                  <a:cubicBezTo>
                    <a:pt x="1084928" y="214085"/>
                    <a:pt x="795852" y="428171"/>
                    <a:pt x="749890" y="914400"/>
                  </a:cubicBezTo>
                  <a:cubicBezTo>
                    <a:pt x="703928" y="1400629"/>
                    <a:pt x="1216765" y="2215848"/>
                    <a:pt x="1098232" y="2917372"/>
                  </a:cubicBezTo>
                  <a:cubicBezTo>
                    <a:pt x="979699" y="3618896"/>
                    <a:pt x="178995" y="4572000"/>
                    <a:pt x="38690" y="5123543"/>
                  </a:cubicBezTo>
                  <a:cubicBezTo>
                    <a:pt x="-101615" y="5675086"/>
                    <a:pt x="178995" y="6050039"/>
                    <a:pt x="256404" y="6226629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46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Фигура, имеющая форму буквы L 3">
              <a:extLst>
                <a:ext uri="{FF2B5EF4-FFF2-40B4-BE49-F238E27FC236}">
                  <a16:creationId xmlns:a16="http://schemas.microsoft.com/office/drawing/2014/main" id="{8EAE0D56-F1B8-4FD9-8AD1-2FC72DC2982A}"/>
                </a:ext>
              </a:extLst>
            </p:cNvPr>
            <p:cNvSpPr/>
            <p:nvPr/>
          </p:nvSpPr>
          <p:spPr>
            <a:xfrm rot="17275947">
              <a:off x="2430343" y="6366769"/>
              <a:ext cx="149996" cy="176029"/>
            </a:xfrm>
            <a:prstGeom prst="corner">
              <a:avLst/>
            </a:prstGeom>
            <a:solidFill>
              <a:srgbClr val="4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984004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5321478" y="5870902"/>
            <a:ext cx="6630975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Интерфейс пользователя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B944B6-0DCE-4C65-9950-82C30C69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11" y="217714"/>
            <a:ext cx="6335424" cy="135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5DD1D55-C4F4-4F19-8FF2-7C53D682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81" y="2046596"/>
            <a:ext cx="5786883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6BBB040-AE39-451E-8602-E1DFBBA96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62569"/>
          <a:stretch/>
        </p:blipFill>
        <p:spPr bwMode="auto">
          <a:xfrm>
            <a:off x="3180484" y="4700880"/>
            <a:ext cx="484367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89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E615F88-F813-422A-B6A3-4AD6542DE02D}"/>
              </a:ext>
            </a:extLst>
          </p:cNvPr>
          <p:cNvGrpSpPr/>
          <p:nvPr/>
        </p:nvGrpSpPr>
        <p:grpSpPr>
          <a:xfrm>
            <a:off x="62653" y="203734"/>
            <a:ext cx="11652962" cy="6323051"/>
            <a:chOff x="116114" y="203734"/>
            <a:chExt cx="11652962" cy="6323051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3182FAF5-1235-44A6-B77A-DA4CF9C8ECF7}"/>
                </a:ext>
              </a:extLst>
            </p:cNvPr>
            <p:cNvSpPr/>
            <p:nvPr/>
          </p:nvSpPr>
          <p:spPr>
            <a:xfrm>
              <a:off x="116114" y="275771"/>
              <a:ext cx="11596915" cy="6251014"/>
            </a:xfrm>
            <a:custGeom>
              <a:avLst/>
              <a:gdLst>
                <a:gd name="connsiteX0" fmla="*/ 0 w 11596915"/>
                <a:gd name="connsiteY0" fmla="*/ 5733143 h 6251014"/>
                <a:gd name="connsiteX1" fmla="*/ 2235200 w 11596915"/>
                <a:gd name="connsiteY1" fmla="*/ 6197600 h 6251014"/>
                <a:gd name="connsiteX2" fmla="*/ 4731657 w 11596915"/>
                <a:gd name="connsiteY2" fmla="*/ 4630058 h 6251014"/>
                <a:gd name="connsiteX3" fmla="*/ 5297715 w 11596915"/>
                <a:gd name="connsiteY3" fmla="*/ 2641600 h 6251014"/>
                <a:gd name="connsiteX4" fmla="*/ 6662057 w 11596915"/>
                <a:gd name="connsiteY4" fmla="*/ 1030515 h 6251014"/>
                <a:gd name="connsiteX5" fmla="*/ 8345715 w 11596915"/>
                <a:gd name="connsiteY5" fmla="*/ 2510972 h 6251014"/>
                <a:gd name="connsiteX6" fmla="*/ 8940800 w 11596915"/>
                <a:gd name="connsiteY6" fmla="*/ 4630058 h 6251014"/>
                <a:gd name="connsiteX7" fmla="*/ 10522857 w 11596915"/>
                <a:gd name="connsiteY7" fmla="*/ 4310743 h 6251014"/>
                <a:gd name="connsiteX8" fmla="*/ 11001829 w 11596915"/>
                <a:gd name="connsiteY8" fmla="*/ 1669143 h 6251014"/>
                <a:gd name="connsiteX9" fmla="*/ 11596915 w 11596915"/>
                <a:gd name="connsiteY9" fmla="*/ 0 h 625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6915" h="6251014">
                  <a:moveTo>
                    <a:pt x="0" y="5733143"/>
                  </a:moveTo>
                  <a:cubicBezTo>
                    <a:pt x="723295" y="6057295"/>
                    <a:pt x="1446591" y="6381448"/>
                    <a:pt x="2235200" y="6197600"/>
                  </a:cubicBezTo>
                  <a:cubicBezTo>
                    <a:pt x="3023810" y="6013753"/>
                    <a:pt x="4221238" y="5222725"/>
                    <a:pt x="4731657" y="4630058"/>
                  </a:cubicBezTo>
                  <a:cubicBezTo>
                    <a:pt x="5242076" y="4037391"/>
                    <a:pt x="4975982" y="3241524"/>
                    <a:pt x="5297715" y="2641600"/>
                  </a:cubicBezTo>
                  <a:cubicBezTo>
                    <a:pt x="5619448" y="2041676"/>
                    <a:pt x="6154057" y="1052286"/>
                    <a:pt x="6662057" y="1030515"/>
                  </a:cubicBezTo>
                  <a:cubicBezTo>
                    <a:pt x="7170057" y="1008744"/>
                    <a:pt x="7965925" y="1911048"/>
                    <a:pt x="8345715" y="2510972"/>
                  </a:cubicBezTo>
                  <a:cubicBezTo>
                    <a:pt x="8725505" y="3110896"/>
                    <a:pt x="8577943" y="4330096"/>
                    <a:pt x="8940800" y="4630058"/>
                  </a:cubicBezTo>
                  <a:cubicBezTo>
                    <a:pt x="9303657" y="4930020"/>
                    <a:pt x="10179352" y="4804229"/>
                    <a:pt x="10522857" y="4310743"/>
                  </a:cubicBezTo>
                  <a:cubicBezTo>
                    <a:pt x="10866362" y="3817257"/>
                    <a:pt x="10822819" y="2387600"/>
                    <a:pt x="11001829" y="1669143"/>
                  </a:cubicBezTo>
                  <a:cubicBezTo>
                    <a:pt x="11180839" y="950686"/>
                    <a:pt x="11388877" y="475343"/>
                    <a:pt x="11596915" y="0"/>
                  </a:cubicBezTo>
                </a:path>
              </a:pathLst>
            </a:custGeom>
            <a:noFill/>
            <a:ln w="38100">
              <a:gradFill>
                <a:gsLst>
                  <a:gs pos="100000">
                    <a:srgbClr val="460000"/>
                  </a:gs>
                  <a:gs pos="0">
                    <a:srgbClr val="1E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Фигура, имеющая форму буквы L 9">
              <a:extLst>
                <a:ext uri="{FF2B5EF4-FFF2-40B4-BE49-F238E27FC236}">
                  <a16:creationId xmlns:a16="http://schemas.microsoft.com/office/drawing/2014/main" id="{F5993401-DA90-43A5-84FF-E4191C1E7A46}"/>
                </a:ext>
              </a:extLst>
            </p:cNvPr>
            <p:cNvSpPr/>
            <p:nvPr/>
          </p:nvSpPr>
          <p:spPr>
            <a:xfrm rot="8783790">
              <a:off x="11638448" y="203734"/>
              <a:ext cx="130628" cy="121751"/>
            </a:xfrm>
            <a:prstGeom prst="corner">
              <a:avLst/>
            </a:prstGeom>
            <a:solidFill>
              <a:srgbClr val="1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8A93064-D083-4032-8EA6-DA9559A8973B}"/>
              </a:ext>
            </a:extLst>
          </p:cNvPr>
          <p:cNvGrpSpPr/>
          <p:nvPr/>
        </p:nvGrpSpPr>
        <p:grpSpPr>
          <a:xfrm>
            <a:off x="-164723" y="-101600"/>
            <a:ext cx="1083718" cy="6139541"/>
            <a:chOff x="2225539" y="217714"/>
            <a:chExt cx="1374004" cy="6312068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4891549D-3F7B-47FB-8A96-EFFDC25689B1}"/>
                </a:ext>
              </a:extLst>
            </p:cNvPr>
            <p:cNvSpPr/>
            <p:nvPr/>
          </p:nvSpPr>
          <p:spPr>
            <a:xfrm>
              <a:off x="2225539" y="217714"/>
              <a:ext cx="1374004" cy="6226629"/>
            </a:xfrm>
            <a:custGeom>
              <a:avLst/>
              <a:gdLst>
                <a:gd name="connsiteX0" fmla="*/ 1374004 w 1374004"/>
                <a:gd name="connsiteY0" fmla="*/ 0 h 6226629"/>
                <a:gd name="connsiteX1" fmla="*/ 749890 w 1374004"/>
                <a:gd name="connsiteY1" fmla="*/ 914400 h 6226629"/>
                <a:gd name="connsiteX2" fmla="*/ 1098232 w 1374004"/>
                <a:gd name="connsiteY2" fmla="*/ 2917372 h 6226629"/>
                <a:gd name="connsiteX3" fmla="*/ 38690 w 1374004"/>
                <a:gd name="connsiteY3" fmla="*/ 5123543 h 6226629"/>
                <a:gd name="connsiteX4" fmla="*/ 256404 w 1374004"/>
                <a:gd name="connsiteY4" fmla="*/ 6226629 h 622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004" h="6226629">
                  <a:moveTo>
                    <a:pt x="1374004" y="0"/>
                  </a:moveTo>
                  <a:cubicBezTo>
                    <a:pt x="1084928" y="214085"/>
                    <a:pt x="795852" y="428171"/>
                    <a:pt x="749890" y="914400"/>
                  </a:cubicBezTo>
                  <a:cubicBezTo>
                    <a:pt x="703928" y="1400629"/>
                    <a:pt x="1216765" y="2215848"/>
                    <a:pt x="1098232" y="2917372"/>
                  </a:cubicBezTo>
                  <a:cubicBezTo>
                    <a:pt x="979699" y="3618896"/>
                    <a:pt x="178995" y="4572000"/>
                    <a:pt x="38690" y="5123543"/>
                  </a:cubicBezTo>
                  <a:cubicBezTo>
                    <a:pt x="-101615" y="5675086"/>
                    <a:pt x="178995" y="6050039"/>
                    <a:pt x="256404" y="6226629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46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Фигура, имеющая форму буквы L 3">
              <a:extLst>
                <a:ext uri="{FF2B5EF4-FFF2-40B4-BE49-F238E27FC236}">
                  <a16:creationId xmlns:a16="http://schemas.microsoft.com/office/drawing/2014/main" id="{8EAE0D56-F1B8-4FD9-8AD1-2FC72DC2982A}"/>
                </a:ext>
              </a:extLst>
            </p:cNvPr>
            <p:cNvSpPr/>
            <p:nvPr/>
          </p:nvSpPr>
          <p:spPr>
            <a:xfrm rot="17275947">
              <a:off x="2430343" y="6366769"/>
              <a:ext cx="149996" cy="176029"/>
            </a:xfrm>
            <a:prstGeom prst="corner">
              <a:avLst/>
            </a:prstGeom>
            <a:solidFill>
              <a:srgbClr val="4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-333832" y="5885416"/>
            <a:ext cx="5127894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Интерфейс автора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B944B6-0DCE-4C65-9950-82C30C69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2394" y="217714"/>
            <a:ext cx="6335424" cy="135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5DD1D55-C4F4-4F19-8FF2-7C53D682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8124" y="2046596"/>
            <a:ext cx="5786883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6BBB040-AE39-451E-8602-E1DFBBA96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62569"/>
          <a:stretch/>
        </p:blipFill>
        <p:spPr bwMode="auto">
          <a:xfrm>
            <a:off x="-1996521" y="4700880"/>
            <a:ext cx="484367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D1C957D-5029-451C-89B4-374893AB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93" y="4212879"/>
            <a:ext cx="3040286" cy="182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421B7D9-8801-44FF-8CEF-B6C72EA9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11" y="2540672"/>
            <a:ext cx="4494518" cy="109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E50E6E6-8D41-4578-A3A1-B0CF8FF9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370" y="177759"/>
            <a:ext cx="3623328" cy="219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2418292-FDDB-42D5-AEE9-6CCA526C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93" y="3760031"/>
            <a:ext cx="4777145" cy="27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E8F3207C-B362-428C-9F78-E411F310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180" y="696686"/>
            <a:ext cx="3050215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2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5A04E3F-D760-480B-B7CB-FCB7F2443639}"/>
              </a:ext>
            </a:extLst>
          </p:cNvPr>
          <p:cNvGrpSpPr/>
          <p:nvPr/>
        </p:nvGrpSpPr>
        <p:grpSpPr>
          <a:xfrm rot="19401937" flipH="1">
            <a:off x="10656289" y="-1051869"/>
            <a:ext cx="2502979" cy="6139541"/>
            <a:chOff x="2225539" y="217714"/>
            <a:chExt cx="1374004" cy="6312068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F78ED73E-9AD6-4964-B692-9DCD16A05C43}"/>
                </a:ext>
              </a:extLst>
            </p:cNvPr>
            <p:cNvSpPr/>
            <p:nvPr/>
          </p:nvSpPr>
          <p:spPr>
            <a:xfrm>
              <a:off x="2225539" y="217714"/>
              <a:ext cx="1374004" cy="6226629"/>
            </a:xfrm>
            <a:custGeom>
              <a:avLst/>
              <a:gdLst>
                <a:gd name="connsiteX0" fmla="*/ 1374004 w 1374004"/>
                <a:gd name="connsiteY0" fmla="*/ 0 h 6226629"/>
                <a:gd name="connsiteX1" fmla="*/ 749890 w 1374004"/>
                <a:gd name="connsiteY1" fmla="*/ 914400 h 6226629"/>
                <a:gd name="connsiteX2" fmla="*/ 1098232 w 1374004"/>
                <a:gd name="connsiteY2" fmla="*/ 2917372 h 6226629"/>
                <a:gd name="connsiteX3" fmla="*/ 38690 w 1374004"/>
                <a:gd name="connsiteY3" fmla="*/ 5123543 h 6226629"/>
                <a:gd name="connsiteX4" fmla="*/ 256404 w 1374004"/>
                <a:gd name="connsiteY4" fmla="*/ 6226629 h 622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004" h="6226629">
                  <a:moveTo>
                    <a:pt x="1374004" y="0"/>
                  </a:moveTo>
                  <a:cubicBezTo>
                    <a:pt x="1084928" y="214085"/>
                    <a:pt x="795852" y="428171"/>
                    <a:pt x="749890" y="914400"/>
                  </a:cubicBezTo>
                  <a:cubicBezTo>
                    <a:pt x="703928" y="1400629"/>
                    <a:pt x="1216765" y="2215848"/>
                    <a:pt x="1098232" y="2917372"/>
                  </a:cubicBezTo>
                  <a:cubicBezTo>
                    <a:pt x="979699" y="3618896"/>
                    <a:pt x="178995" y="4572000"/>
                    <a:pt x="38690" y="5123543"/>
                  </a:cubicBezTo>
                  <a:cubicBezTo>
                    <a:pt x="-101615" y="5675086"/>
                    <a:pt x="178995" y="6050039"/>
                    <a:pt x="256404" y="6226629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1E0000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Фигура, имеющая форму буквы L 19">
              <a:extLst>
                <a:ext uri="{FF2B5EF4-FFF2-40B4-BE49-F238E27FC236}">
                  <a16:creationId xmlns:a16="http://schemas.microsoft.com/office/drawing/2014/main" id="{BD3DD652-8D5D-43D2-BD1E-D8D7817DE7FD}"/>
                </a:ext>
              </a:extLst>
            </p:cNvPr>
            <p:cNvSpPr/>
            <p:nvPr/>
          </p:nvSpPr>
          <p:spPr>
            <a:xfrm rot="17275947">
              <a:off x="2430343" y="6366769"/>
              <a:ext cx="149996" cy="176029"/>
            </a:xfrm>
            <a:prstGeom prst="corner">
              <a:avLst/>
            </a:prstGeom>
            <a:solidFill>
              <a:srgbClr val="460000"/>
            </a:solidFill>
            <a:ln>
              <a:gradFill>
                <a:gsLst>
                  <a:gs pos="0">
                    <a:srgbClr val="1E0000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E615F88-F813-422A-B6A3-4AD6542DE02D}"/>
              </a:ext>
            </a:extLst>
          </p:cNvPr>
          <p:cNvGrpSpPr/>
          <p:nvPr/>
        </p:nvGrpSpPr>
        <p:grpSpPr>
          <a:xfrm>
            <a:off x="-2503568" y="203734"/>
            <a:ext cx="11652962" cy="6323051"/>
            <a:chOff x="116114" y="203734"/>
            <a:chExt cx="11652962" cy="6323051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3182FAF5-1235-44A6-B77A-DA4CF9C8ECF7}"/>
                </a:ext>
              </a:extLst>
            </p:cNvPr>
            <p:cNvSpPr/>
            <p:nvPr/>
          </p:nvSpPr>
          <p:spPr>
            <a:xfrm>
              <a:off x="116114" y="275771"/>
              <a:ext cx="11596915" cy="6251014"/>
            </a:xfrm>
            <a:custGeom>
              <a:avLst/>
              <a:gdLst>
                <a:gd name="connsiteX0" fmla="*/ 0 w 11596915"/>
                <a:gd name="connsiteY0" fmla="*/ 5733143 h 6251014"/>
                <a:gd name="connsiteX1" fmla="*/ 2235200 w 11596915"/>
                <a:gd name="connsiteY1" fmla="*/ 6197600 h 6251014"/>
                <a:gd name="connsiteX2" fmla="*/ 4731657 w 11596915"/>
                <a:gd name="connsiteY2" fmla="*/ 4630058 h 6251014"/>
                <a:gd name="connsiteX3" fmla="*/ 5297715 w 11596915"/>
                <a:gd name="connsiteY3" fmla="*/ 2641600 h 6251014"/>
                <a:gd name="connsiteX4" fmla="*/ 6662057 w 11596915"/>
                <a:gd name="connsiteY4" fmla="*/ 1030515 h 6251014"/>
                <a:gd name="connsiteX5" fmla="*/ 8345715 w 11596915"/>
                <a:gd name="connsiteY5" fmla="*/ 2510972 h 6251014"/>
                <a:gd name="connsiteX6" fmla="*/ 8940800 w 11596915"/>
                <a:gd name="connsiteY6" fmla="*/ 4630058 h 6251014"/>
                <a:gd name="connsiteX7" fmla="*/ 10522857 w 11596915"/>
                <a:gd name="connsiteY7" fmla="*/ 4310743 h 6251014"/>
                <a:gd name="connsiteX8" fmla="*/ 11001829 w 11596915"/>
                <a:gd name="connsiteY8" fmla="*/ 1669143 h 6251014"/>
                <a:gd name="connsiteX9" fmla="*/ 11596915 w 11596915"/>
                <a:gd name="connsiteY9" fmla="*/ 0 h 625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6915" h="6251014">
                  <a:moveTo>
                    <a:pt x="0" y="5733143"/>
                  </a:moveTo>
                  <a:cubicBezTo>
                    <a:pt x="723295" y="6057295"/>
                    <a:pt x="1446591" y="6381448"/>
                    <a:pt x="2235200" y="6197600"/>
                  </a:cubicBezTo>
                  <a:cubicBezTo>
                    <a:pt x="3023810" y="6013753"/>
                    <a:pt x="4221238" y="5222725"/>
                    <a:pt x="4731657" y="4630058"/>
                  </a:cubicBezTo>
                  <a:cubicBezTo>
                    <a:pt x="5242076" y="4037391"/>
                    <a:pt x="4975982" y="3241524"/>
                    <a:pt x="5297715" y="2641600"/>
                  </a:cubicBezTo>
                  <a:cubicBezTo>
                    <a:pt x="5619448" y="2041676"/>
                    <a:pt x="6154057" y="1052286"/>
                    <a:pt x="6662057" y="1030515"/>
                  </a:cubicBezTo>
                  <a:cubicBezTo>
                    <a:pt x="7170057" y="1008744"/>
                    <a:pt x="7965925" y="1911048"/>
                    <a:pt x="8345715" y="2510972"/>
                  </a:cubicBezTo>
                  <a:cubicBezTo>
                    <a:pt x="8725505" y="3110896"/>
                    <a:pt x="8577943" y="4330096"/>
                    <a:pt x="8940800" y="4630058"/>
                  </a:cubicBezTo>
                  <a:cubicBezTo>
                    <a:pt x="9303657" y="4930020"/>
                    <a:pt x="10179352" y="4804229"/>
                    <a:pt x="10522857" y="4310743"/>
                  </a:cubicBezTo>
                  <a:cubicBezTo>
                    <a:pt x="10866362" y="3817257"/>
                    <a:pt x="10822819" y="2387600"/>
                    <a:pt x="11001829" y="1669143"/>
                  </a:cubicBezTo>
                  <a:cubicBezTo>
                    <a:pt x="11180839" y="950686"/>
                    <a:pt x="11388877" y="475343"/>
                    <a:pt x="11596915" y="0"/>
                  </a:cubicBezTo>
                </a:path>
              </a:pathLst>
            </a:custGeom>
            <a:noFill/>
            <a:ln w="38100">
              <a:gradFill>
                <a:gsLst>
                  <a:gs pos="100000">
                    <a:srgbClr val="460000"/>
                  </a:gs>
                  <a:gs pos="0">
                    <a:srgbClr val="1E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Фигура, имеющая форму буквы L 9">
              <a:extLst>
                <a:ext uri="{FF2B5EF4-FFF2-40B4-BE49-F238E27FC236}">
                  <a16:creationId xmlns:a16="http://schemas.microsoft.com/office/drawing/2014/main" id="{F5993401-DA90-43A5-84FF-E4191C1E7A46}"/>
                </a:ext>
              </a:extLst>
            </p:cNvPr>
            <p:cNvSpPr/>
            <p:nvPr/>
          </p:nvSpPr>
          <p:spPr>
            <a:xfrm rot="8783790">
              <a:off x="11638448" y="203734"/>
              <a:ext cx="130628" cy="121751"/>
            </a:xfrm>
            <a:prstGeom prst="corner">
              <a:avLst/>
            </a:prstGeom>
            <a:solidFill>
              <a:srgbClr val="1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8A93064-D083-4032-8EA6-DA9559A8973B}"/>
              </a:ext>
            </a:extLst>
          </p:cNvPr>
          <p:cNvGrpSpPr/>
          <p:nvPr/>
        </p:nvGrpSpPr>
        <p:grpSpPr>
          <a:xfrm>
            <a:off x="-2730944" y="-101600"/>
            <a:ext cx="1083718" cy="6139541"/>
            <a:chOff x="2225539" y="217714"/>
            <a:chExt cx="1374004" cy="6312068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4891549D-3F7B-47FB-8A96-EFFDC25689B1}"/>
                </a:ext>
              </a:extLst>
            </p:cNvPr>
            <p:cNvSpPr/>
            <p:nvPr/>
          </p:nvSpPr>
          <p:spPr>
            <a:xfrm>
              <a:off x="2225539" y="217714"/>
              <a:ext cx="1374004" cy="6226629"/>
            </a:xfrm>
            <a:custGeom>
              <a:avLst/>
              <a:gdLst>
                <a:gd name="connsiteX0" fmla="*/ 1374004 w 1374004"/>
                <a:gd name="connsiteY0" fmla="*/ 0 h 6226629"/>
                <a:gd name="connsiteX1" fmla="*/ 749890 w 1374004"/>
                <a:gd name="connsiteY1" fmla="*/ 914400 h 6226629"/>
                <a:gd name="connsiteX2" fmla="*/ 1098232 w 1374004"/>
                <a:gd name="connsiteY2" fmla="*/ 2917372 h 6226629"/>
                <a:gd name="connsiteX3" fmla="*/ 38690 w 1374004"/>
                <a:gd name="connsiteY3" fmla="*/ 5123543 h 6226629"/>
                <a:gd name="connsiteX4" fmla="*/ 256404 w 1374004"/>
                <a:gd name="connsiteY4" fmla="*/ 6226629 h 622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004" h="6226629">
                  <a:moveTo>
                    <a:pt x="1374004" y="0"/>
                  </a:moveTo>
                  <a:cubicBezTo>
                    <a:pt x="1084928" y="214085"/>
                    <a:pt x="795852" y="428171"/>
                    <a:pt x="749890" y="914400"/>
                  </a:cubicBezTo>
                  <a:cubicBezTo>
                    <a:pt x="703928" y="1400629"/>
                    <a:pt x="1216765" y="2215848"/>
                    <a:pt x="1098232" y="2917372"/>
                  </a:cubicBezTo>
                  <a:cubicBezTo>
                    <a:pt x="979699" y="3618896"/>
                    <a:pt x="178995" y="4572000"/>
                    <a:pt x="38690" y="5123543"/>
                  </a:cubicBezTo>
                  <a:cubicBezTo>
                    <a:pt x="-101615" y="5675086"/>
                    <a:pt x="178995" y="6050039"/>
                    <a:pt x="256404" y="6226629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46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Фигура, имеющая форму буквы L 3">
              <a:extLst>
                <a:ext uri="{FF2B5EF4-FFF2-40B4-BE49-F238E27FC236}">
                  <a16:creationId xmlns:a16="http://schemas.microsoft.com/office/drawing/2014/main" id="{8EAE0D56-F1B8-4FD9-8AD1-2FC72DC2982A}"/>
                </a:ext>
              </a:extLst>
            </p:cNvPr>
            <p:cNvSpPr/>
            <p:nvPr/>
          </p:nvSpPr>
          <p:spPr>
            <a:xfrm rot="17275947">
              <a:off x="2430343" y="6366769"/>
              <a:ext cx="149996" cy="176029"/>
            </a:xfrm>
            <a:prstGeom prst="corner">
              <a:avLst/>
            </a:prstGeom>
            <a:solidFill>
              <a:srgbClr val="4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B944B6-0DCE-4C65-9950-82C30C69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8615" y="217714"/>
            <a:ext cx="6335424" cy="135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5DD1D55-C4F4-4F19-8FF2-7C53D682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4345" y="2046596"/>
            <a:ext cx="5786883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6BBB040-AE39-451E-8602-E1DFBBA96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62569"/>
          <a:stretch/>
        </p:blipFill>
        <p:spPr bwMode="auto">
          <a:xfrm>
            <a:off x="-4562742" y="4700880"/>
            <a:ext cx="484367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D1C957D-5029-451C-89B4-374893AB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" y="4212879"/>
            <a:ext cx="3040286" cy="182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421B7D9-8801-44FF-8CEF-B6C72EA9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90" y="2540672"/>
            <a:ext cx="4494518" cy="109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E50E6E6-8D41-4578-A3A1-B0CF8FF9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49" y="177759"/>
            <a:ext cx="3623328" cy="219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2418292-FDDB-42D5-AEE9-6CCA526C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72" y="3760031"/>
            <a:ext cx="4777145" cy="27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E8F3207C-B362-428C-9F78-E411F310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59" y="696686"/>
            <a:ext cx="3050215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2" name="!!Picture 22">
            <a:extLst>
              <a:ext uri="{FF2B5EF4-FFF2-40B4-BE49-F238E27FC236}">
                <a16:creationId xmlns:a16="http://schemas.microsoft.com/office/drawing/2014/main" id="{B575B6E9-395F-48EE-800F-C320B0A5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47" y="2131280"/>
            <a:ext cx="27813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-333832" y="5885416"/>
            <a:ext cx="579214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Интерфейс читателя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D3268B6-CACC-4387-A431-F37CD9C31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26" y="894904"/>
            <a:ext cx="7413968" cy="38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E615F88-F813-422A-B6A3-4AD6542DE02D}"/>
              </a:ext>
            </a:extLst>
          </p:cNvPr>
          <p:cNvGrpSpPr/>
          <p:nvPr/>
        </p:nvGrpSpPr>
        <p:grpSpPr>
          <a:xfrm>
            <a:off x="-2503568" y="-7376940"/>
            <a:ext cx="11652962" cy="6323051"/>
            <a:chOff x="116114" y="203734"/>
            <a:chExt cx="11652962" cy="6323051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3182FAF5-1235-44A6-B77A-DA4CF9C8ECF7}"/>
                </a:ext>
              </a:extLst>
            </p:cNvPr>
            <p:cNvSpPr/>
            <p:nvPr/>
          </p:nvSpPr>
          <p:spPr>
            <a:xfrm>
              <a:off x="116114" y="275771"/>
              <a:ext cx="11596915" cy="6251014"/>
            </a:xfrm>
            <a:custGeom>
              <a:avLst/>
              <a:gdLst>
                <a:gd name="connsiteX0" fmla="*/ 0 w 11596915"/>
                <a:gd name="connsiteY0" fmla="*/ 5733143 h 6251014"/>
                <a:gd name="connsiteX1" fmla="*/ 2235200 w 11596915"/>
                <a:gd name="connsiteY1" fmla="*/ 6197600 h 6251014"/>
                <a:gd name="connsiteX2" fmla="*/ 4731657 w 11596915"/>
                <a:gd name="connsiteY2" fmla="*/ 4630058 h 6251014"/>
                <a:gd name="connsiteX3" fmla="*/ 5297715 w 11596915"/>
                <a:gd name="connsiteY3" fmla="*/ 2641600 h 6251014"/>
                <a:gd name="connsiteX4" fmla="*/ 6662057 w 11596915"/>
                <a:gd name="connsiteY4" fmla="*/ 1030515 h 6251014"/>
                <a:gd name="connsiteX5" fmla="*/ 8345715 w 11596915"/>
                <a:gd name="connsiteY5" fmla="*/ 2510972 h 6251014"/>
                <a:gd name="connsiteX6" fmla="*/ 8940800 w 11596915"/>
                <a:gd name="connsiteY6" fmla="*/ 4630058 h 6251014"/>
                <a:gd name="connsiteX7" fmla="*/ 10522857 w 11596915"/>
                <a:gd name="connsiteY7" fmla="*/ 4310743 h 6251014"/>
                <a:gd name="connsiteX8" fmla="*/ 11001829 w 11596915"/>
                <a:gd name="connsiteY8" fmla="*/ 1669143 h 6251014"/>
                <a:gd name="connsiteX9" fmla="*/ 11596915 w 11596915"/>
                <a:gd name="connsiteY9" fmla="*/ 0 h 625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6915" h="6251014">
                  <a:moveTo>
                    <a:pt x="0" y="5733143"/>
                  </a:moveTo>
                  <a:cubicBezTo>
                    <a:pt x="723295" y="6057295"/>
                    <a:pt x="1446591" y="6381448"/>
                    <a:pt x="2235200" y="6197600"/>
                  </a:cubicBezTo>
                  <a:cubicBezTo>
                    <a:pt x="3023810" y="6013753"/>
                    <a:pt x="4221238" y="5222725"/>
                    <a:pt x="4731657" y="4630058"/>
                  </a:cubicBezTo>
                  <a:cubicBezTo>
                    <a:pt x="5242076" y="4037391"/>
                    <a:pt x="4975982" y="3241524"/>
                    <a:pt x="5297715" y="2641600"/>
                  </a:cubicBezTo>
                  <a:cubicBezTo>
                    <a:pt x="5619448" y="2041676"/>
                    <a:pt x="6154057" y="1052286"/>
                    <a:pt x="6662057" y="1030515"/>
                  </a:cubicBezTo>
                  <a:cubicBezTo>
                    <a:pt x="7170057" y="1008744"/>
                    <a:pt x="7965925" y="1911048"/>
                    <a:pt x="8345715" y="2510972"/>
                  </a:cubicBezTo>
                  <a:cubicBezTo>
                    <a:pt x="8725505" y="3110896"/>
                    <a:pt x="8577943" y="4330096"/>
                    <a:pt x="8940800" y="4630058"/>
                  </a:cubicBezTo>
                  <a:cubicBezTo>
                    <a:pt x="9303657" y="4930020"/>
                    <a:pt x="10179352" y="4804229"/>
                    <a:pt x="10522857" y="4310743"/>
                  </a:cubicBezTo>
                  <a:cubicBezTo>
                    <a:pt x="10866362" y="3817257"/>
                    <a:pt x="10822819" y="2387600"/>
                    <a:pt x="11001829" y="1669143"/>
                  </a:cubicBezTo>
                  <a:cubicBezTo>
                    <a:pt x="11180839" y="950686"/>
                    <a:pt x="11388877" y="475343"/>
                    <a:pt x="11596915" y="0"/>
                  </a:cubicBezTo>
                </a:path>
              </a:pathLst>
            </a:custGeom>
            <a:noFill/>
            <a:ln w="38100">
              <a:gradFill>
                <a:gsLst>
                  <a:gs pos="100000">
                    <a:srgbClr val="460000"/>
                  </a:gs>
                  <a:gs pos="0">
                    <a:srgbClr val="1E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Фигура, имеющая форму буквы L 9">
              <a:extLst>
                <a:ext uri="{FF2B5EF4-FFF2-40B4-BE49-F238E27FC236}">
                  <a16:creationId xmlns:a16="http://schemas.microsoft.com/office/drawing/2014/main" id="{F5993401-DA90-43A5-84FF-E4191C1E7A46}"/>
                </a:ext>
              </a:extLst>
            </p:cNvPr>
            <p:cNvSpPr/>
            <p:nvPr/>
          </p:nvSpPr>
          <p:spPr>
            <a:xfrm rot="8783790">
              <a:off x="11638448" y="203734"/>
              <a:ext cx="130628" cy="121751"/>
            </a:xfrm>
            <a:prstGeom prst="corner">
              <a:avLst/>
            </a:prstGeom>
            <a:solidFill>
              <a:srgbClr val="1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8A93064-D083-4032-8EA6-DA9559A8973B}"/>
              </a:ext>
            </a:extLst>
          </p:cNvPr>
          <p:cNvGrpSpPr/>
          <p:nvPr/>
        </p:nvGrpSpPr>
        <p:grpSpPr>
          <a:xfrm>
            <a:off x="-2730944" y="-7682274"/>
            <a:ext cx="1083718" cy="6139541"/>
            <a:chOff x="2225539" y="217714"/>
            <a:chExt cx="1374004" cy="6312068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4891549D-3F7B-47FB-8A96-EFFDC25689B1}"/>
                </a:ext>
              </a:extLst>
            </p:cNvPr>
            <p:cNvSpPr/>
            <p:nvPr/>
          </p:nvSpPr>
          <p:spPr>
            <a:xfrm>
              <a:off x="2225539" y="217714"/>
              <a:ext cx="1374004" cy="6226629"/>
            </a:xfrm>
            <a:custGeom>
              <a:avLst/>
              <a:gdLst>
                <a:gd name="connsiteX0" fmla="*/ 1374004 w 1374004"/>
                <a:gd name="connsiteY0" fmla="*/ 0 h 6226629"/>
                <a:gd name="connsiteX1" fmla="*/ 749890 w 1374004"/>
                <a:gd name="connsiteY1" fmla="*/ 914400 h 6226629"/>
                <a:gd name="connsiteX2" fmla="*/ 1098232 w 1374004"/>
                <a:gd name="connsiteY2" fmla="*/ 2917372 h 6226629"/>
                <a:gd name="connsiteX3" fmla="*/ 38690 w 1374004"/>
                <a:gd name="connsiteY3" fmla="*/ 5123543 h 6226629"/>
                <a:gd name="connsiteX4" fmla="*/ 256404 w 1374004"/>
                <a:gd name="connsiteY4" fmla="*/ 6226629 h 622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004" h="6226629">
                  <a:moveTo>
                    <a:pt x="1374004" y="0"/>
                  </a:moveTo>
                  <a:cubicBezTo>
                    <a:pt x="1084928" y="214085"/>
                    <a:pt x="795852" y="428171"/>
                    <a:pt x="749890" y="914400"/>
                  </a:cubicBezTo>
                  <a:cubicBezTo>
                    <a:pt x="703928" y="1400629"/>
                    <a:pt x="1216765" y="2215848"/>
                    <a:pt x="1098232" y="2917372"/>
                  </a:cubicBezTo>
                  <a:cubicBezTo>
                    <a:pt x="979699" y="3618896"/>
                    <a:pt x="178995" y="4572000"/>
                    <a:pt x="38690" y="5123543"/>
                  </a:cubicBezTo>
                  <a:cubicBezTo>
                    <a:pt x="-101615" y="5675086"/>
                    <a:pt x="178995" y="6050039"/>
                    <a:pt x="256404" y="6226629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46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Фигура, имеющая форму буквы L 3">
              <a:extLst>
                <a:ext uri="{FF2B5EF4-FFF2-40B4-BE49-F238E27FC236}">
                  <a16:creationId xmlns:a16="http://schemas.microsoft.com/office/drawing/2014/main" id="{8EAE0D56-F1B8-4FD9-8AD1-2FC72DC2982A}"/>
                </a:ext>
              </a:extLst>
            </p:cNvPr>
            <p:cNvSpPr/>
            <p:nvPr/>
          </p:nvSpPr>
          <p:spPr>
            <a:xfrm rot="17275947">
              <a:off x="2430343" y="6366769"/>
              <a:ext cx="149996" cy="176029"/>
            </a:xfrm>
            <a:prstGeom prst="corner">
              <a:avLst/>
            </a:prstGeom>
            <a:solidFill>
              <a:srgbClr val="4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B944B6-0DCE-4C65-9950-82C30C69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8615" y="-7362960"/>
            <a:ext cx="6335424" cy="135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5DD1D55-C4F4-4F19-8FF2-7C53D682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4345" y="-5534078"/>
            <a:ext cx="5786883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6BBB040-AE39-451E-8602-E1DFBBA96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62569"/>
          <a:stretch/>
        </p:blipFill>
        <p:spPr bwMode="auto">
          <a:xfrm>
            <a:off x="-4562742" y="-2879794"/>
            <a:ext cx="484367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D1C957D-5029-451C-89B4-374893AB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" y="-3367795"/>
            <a:ext cx="3040286" cy="182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421B7D9-8801-44FF-8CEF-B6C72EA9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90" y="-5040002"/>
            <a:ext cx="4494518" cy="109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E50E6E6-8D41-4578-A3A1-B0CF8FF9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49" y="-7402915"/>
            <a:ext cx="3623328" cy="219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2418292-FDDB-42D5-AEE9-6CCA526C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72" y="-3820643"/>
            <a:ext cx="4777145" cy="27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E8F3207C-B362-428C-9F78-E411F310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59" y="-6883988"/>
            <a:ext cx="3050215" cy="20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7" y="5852758"/>
            <a:ext cx="4266086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Функции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099EC9-B498-420D-9F59-F3DFEEEB3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221" y="406353"/>
            <a:ext cx="4868875" cy="2279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832B25-3A81-4A78-A9CA-06F2C14D7F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220" y="2960550"/>
            <a:ext cx="4868875" cy="2696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735D37-D530-4E1C-B696-5BBB7CCF5A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2241" y="406353"/>
            <a:ext cx="6374875" cy="5250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10E28FF-9EA0-4667-A69E-312AF75B23E3}"/>
              </a:ext>
            </a:extLst>
          </p:cNvPr>
          <p:cNvGrpSpPr/>
          <p:nvPr/>
        </p:nvGrpSpPr>
        <p:grpSpPr>
          <a:xfrm rot="19401937" flipH="1">
            <a:off x="10656289" y="-8676170"/>
            <a:ext cx="2502979" cy="6139541"/>
            <a:chOff x="2225539" y="217714"/>
            <a:chExt cx="1374004" cy="6312068"/>
          </a:xfrm>
        </p:grpSpPr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490E2234-9B69-45AC-A4AC-2464CF372320}"/>
                </a:ext>
              </a:extLst>
            </p:cNvPr>
            <p:cNvSpPr/>
            <p:nvPr/>
          </p:nvSpPr>
          <p:spPr>
            <a:xfrm>
              <a:off x="2225539" y="217714"/>
              <a:ext cx="1374004" cy="6226629"/>
            </a:xfrm>
            <a:custGeom>
              <a:avLst/>
              <a:gdLst>
                <a:gd name="connsiteX0" fmla="*/ 1374004 w 1374004"/>
                <a:gd name="connsiteY0" fmla="*/ 0 h 6226629"/>
                <a:gd name="connsiteX1" fmla="*/ 749890 w 1374004"/>
                <a:gd name="connsiteY1" fmla="*/ 914400 h 6226629"/>
                <a:gd name="connsiteX2" fmla="*/ 1098232 w 1374004"/>
                <a:gd name="connsiteY2" fmla="*/ 2917372 h 6226629"/>
                <a:gd name="connsiteX3" fmla="*/ 38690 w 1374004"/>
                <a:gd name="connsiteY3" fmla="*/ 5123543 h 6226629"/>
                <a:gd name="connsiteX4" fmla="*/ 256404 w 1374004"/>
                <a:gd name="connsiteY4" fmla="*/ 6226629 h 622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004" h="6226629">
                  <a:moveTo>
                    <a:pt x="1374004" y="0"/>
                  </a:moveTo>
                  <a:cubicBezTo>
                    <a:pt x="1084928" y="214085"/>
                    <a:pt x="795852" y="428171"/>
                    <a:pt x="749890" y="914400"/>
                  </a:cubicBezTo>
                  <a:cubicBezTo>
                    <a:pt x="703928" y="1400629"/>
                    <a:pt x="1216765" y="2215848"/>
                    <a:pt x="1098232" y="2917372"/>
                  </a:cubicBezTo>
                  <a:cubicBezTo>
                    <a:pt x="979699" y="3618896"/>
                    <a:pt x="178995" y="4572000"/>
                    <a:pt x="38690" y="5123543"/>
                  </a:cubicBezTo>
                  <a:cubicBezTo>
                    <a:pt x="-101615" y="5675086"/>
                    <a:pt x="178995" y="6050039"/>
                    <a:pt x="256404" y="6226629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1E0000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Фигура, имеющая форму буквы L 33">
              <a:extLst>
                <a:ext uri="{FF2B5EF4-FFF2-40B4-BE49-F238E27FC236}">
                  <a16:creationId xmlns:a16="http://schemas.microsoft.com/office/drawing/2014/main" id="{8F384886-177D-407E-9B32-7BD31835A644}"/>
                </a:ext>
              </a:extLst>
            </p:cNvPr>
            <p:cNvSpPr/>
            <p:nvPr/>
          </p:nvSpPr>
          <p:spPr>
            <a:xfrm rot="17275947">
              <a:off x="2430343" y="6366769"/>
              <a:ext cx="149996" cy="176029"/>
            </a:xfrm>
            <a:prstGeom prst="corner">
              <a:avLst/>
            </a:prstGeom>
            <a:solidFill>
              <a:srgbClr val="460000"/>
            </a:solidFill>
            <a:ln>
              <a:gradFill>
                <a:gsLst>
                  <a:gs pos="0">
                    <a:srgbClr val="1E0000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5" name="!!Picture 22">
            <a:extLst>
              <a:ext uri="{FF2B5EF4-FFF2-40B4-BE49-F238E27FC236}">
                <a16:creationId xmlns:a16="http://schemas.microsoft.com/office/drawing/2014/main" id="{2420CB0D-CDB1-47DC-BDB8-F5E1B793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47" y="-5493021"/>
            <a:ext cx="27813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8CCC8D-614A-4405-8F8E-58056F185E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3000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73193" y="167366"/>
            <a:ext cx="5115088" cy="553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0963CA5-A859-4031-B010-F65EBEC2F2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36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4483" y="167367"/>
            <a:ext cx="6176535" cy="553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99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C0EE"/>
            </a:gs>
            <a:gs pos="15000">
              <a:srgbClr val="7030A0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7" y="5852758"/>
            <a:ext cx="4266086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Функции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099EC9-B498-420D-9F59-F3DFEEEB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" y="-2463847"/>
            <a:ext cx="4868875" cy="2279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832B25-3A81-4A78-A9CA-06F2C14D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0" y="6999150"/>
            <a:ext cx="4868875" cy="2696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735D37-D530-4E1C-B696-5BBB7CCF5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441" y="406353"/>
            <a:ext cx="6374875" cy="5250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AB9775-D291-40C9-8815-13B51A907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07" y="167366"/>
            <a:ext cx="5115088" cy="553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845A92-5794-48F2-AA4A-990F0CDFF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6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1883" y="167367"/>
            <a:ext cx="6176535" cy="553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0C6E78C-3566-4C74-9324-1DCA0A1C8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13998" y="295250"/>
            <a:ext cx="4674444" cy="5205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1FC09A6-6405-4E8D-AC30-5DC64E4D77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10" y="-2925674"/>
            <a:ext cx="4328067" cy="2747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994693B-42C0-4D63-8E78-D4F257370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790" y="7041552"/>
            <a:ext cx="5685509" cy="23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C0EE"/>
            </a:gs>
            <a:gs pos="15000">
              <a:srgbClr val="7030A0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7" y="5852758"/>
            <a:ext cx="4266086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Функции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099EC9-B498-420D-9F59-F3DFEEEB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" y="-2463847"/>
            <a:ext cx="4868875" cy="2279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832B25-3A81-4A78-A9CA-06F2C14D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0" y="6999150"/>
            <a:ext cx="4868875" cy="2696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735D37-D530-4E1C-B696-5BBB7CCF5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441" y="406353"/>
            <a:ext cx="6374875" cy="5250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AB9775-D291-40C9-8815-13B51A907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986489" y="167366"/>
            <a:ext cx="5115088" cy="553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845A92-5794-48F2-AA4A-990F0CDFF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6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95613" y="167367"/>
            <a:ext cx="6176535" cy="553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1DD256-8226-4A41-9AA8-FD24D2176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634" y="295250"/>
            <a:ext cx="4674444" cy="5205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71FB44-03F6-45DA-BCE5-4D34D84C2A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510" y="499699"/>
            <a:ext cx="4328067" cy="2747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4B5139-ED7A-47BE-A1C6-5614F7A29A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790" y="4051608"/>
            <a:ext cx="5685509" cy="23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3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7" y="5852758"/>
            <a:ext cx="4266086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Тестирование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1DD256-8226-4A41-9AA8-FD24D217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484" y="295250"/>
            <a:ext cx="4674444" cy="5205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71FB44-03F6-45DA-BCE5-4D34D84C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6890" y="499699"/>
            <a:ext cx="4328067" cy="2747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4B5139-ED7A-47BE-A1C6-5614F7A2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95610" y="4051608"/>
            <a:ext cx="5685509" cy="23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8DDFC4-519B-4DF8-A9B3-0C8E9405C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882" y="105210"/>
            <a:ext cx="5879880" cy="6647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9EE0D5-B61E-47F7-8DB3-09F0A4AA1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6" y="105210"/>
            <a:ext cx="4174374" cy="262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54E199-2128-4C40-BFE6-DBC3E8712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35" y="2984610"/>
            <a:ext cx="4174374" cy="2759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0B26FD-7A6B-41B2-A1F3-E67E234F6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8127" y="927159"/>
            <a:ext cx="3400690" cy="41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7" y="5852758"/>
            <a:ext cx="4266086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Тестирование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1DD256-8226-4A41-9AA8-FD24D217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484" y="295250"/>
            <a:ext cx="4674444" cy="5205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71FB44-03F6-45DA-BCE5-4D34D84C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6890" y="499699"/>
            <a:ext cx="4328067" cy="2747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4B5139-ED7A-47BE-A1C6-5614F7A2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95610" y="4051608"/>
            <a:ext cx="5685509" cy="23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8DDFC4-519B-4DF8-A9B3-0C8E9405C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882" y="105210"/>
            <a:ext cx="5879880" cy="6647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9EE0D5-B61E-47F7-8DB3-09F0A4AA1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6" y="-2764990"/>
            <a:ext cx="4174374" cy="262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54E199-2128-4C40-BFE6-DBC3E8712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35" y="7175610"/>
            <a:ext cx="4174374" cy="2759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92AD4D-CF8B-4E4A-B447-8ECE7E98B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516" y="128564"/>
            <a:ext cx="5685509" cy="98537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406079-2928-4EEB-BD01-842E8DE8B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92" y="1005240"/>
            <a:ext cx="3400690" cy="41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6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7" y="5852758"/>
            <a:ext cx="4266086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Тестирование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92AD4D-CF8B-4E4A-B447-8ECE7E98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16" y="-3795736"/>
            <a:ext cx="5685509" cy="98537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CCF265-0B82-47AB-B6A5-868389755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92" y="1005240"/>
            <a:ext cx="3400690" cy="4114901"/>
          </a:xfrm>
          <a:prstGeom prst="rect">
            <a:avLst/>
          </a:prstGeom>
        </p:spPr>
      </p:pic>
      <p:sp>
        <p:nvSpPr>
          <p:cNvPr id="12" name="!!Текст 33">
            <a:extLst>
              <a:ext uri="{FF2B5EF4-FFF2-40B4-BE49-F238E27FC236}">
                <a16:creationId xmlns:a16="http://schemas.microsoft.com/office/drawing/2014/main" id="{6F7A0D09-5DD7-47A6-B251-A91E05118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472329" y="716084"/>
            <a:ext cx="5320240" cy="4712677"/>
          </a:xfrm>
        </p:spPr>
        <p:txBody>
          <a:bodyPr>
            <a:normAutofit lnSpcReduction="10000"/>
          </a:bodyPr>
          <a:lstStyle/>
          <a:p>
            <a:r>
              <a:rPr lang="ru-RU" sz="3200" b="0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Все реализованные модульные тесты были запущены с помощью отдельного тестового приложения. Все тесты успешно пройдены, что подтверждает корректность работы ключевых функций бизнес-логики программы.</a:t>
            </a:r>
            <a:endParaRPr lang="ru-RU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3536C8E-DC80-4BBB-AA8A-7467683C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234" y="124227"/>
            <a:ext cx="5524500" cy="576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7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2629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48336" y="5852758"/>
            <a:ext cx="685391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Результаты тестирования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92AD4D-CF8B-4E4A-B447-8ECE7E98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16" y="-10577536"/>
            <a:ext cx="5685509" cy="98537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CCF265-0B82-47AB-B6A5-868389755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3732">
            <a:off x="12763642" y="948090"/>
            <a:ext cx="3400690" cy="41149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EB7AEF-5B79-477A-96EE-3F73A22C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715" y="124227"/>
            <a:ext cx="5524500" cy="576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!!Текст 33">
            <a:extLst>
              <a:ext uri="{FF2B5EF4-FFF2-40B4-BE49-F238E27FC236}">
                <a16:creationId xmlns:a16="http://schemas.microsoft.com/office/drawing/2014/main" id="{50DC6B8C-F974-465A-9035-3205E9EE2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475" y="716084"/>
            <a:ext cx="5320240" cy="4712677"/>
          </a:xfrm>
        </p:spPr>
        <p:txBody>
          <a:bodyPr>
            <a:normAutofit lnSpcReduction="10000"/>
          </a:bodyPr>
          <a:lstStyle/>
          <a:p>
            <a:r>
              <a:rPr lang="ru-RU" sz="3200" b="1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Все</a:t>
            </a:r>
            <a:r>
              <a:rPr lang="ru-RU" sz="3200" b="0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 реализованные модульные тесты были запущены с помощью отдельного тестового приложения. Все тесты успешно пройдены, что подтверждает корректность работы ключевых функций бизнес-логики программы.</a:t>
            </a:r>
            <a:endParaRPr lang="ru-RU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!!Текст 33">
            <a:extLst>
              <a:ext uri="{FF2B5EF4-FFF2-40B4-BE49-F238E27FC236}">
                <a16:creationId xmlns:a16="http://schemas.microsoft.com/office/drawing/2014/main" id="{9FB31077-3EA0-434A-80FE-CDC6654D867C}"/>
              </a:ext>
            </a:extLst>
          </p:cNvPr>
          <p:cNvSpPr txBox="1">
            <a:spLocks/>
          </p:cNvSpPr>
          <p:nvPr/>
        </p:nvSpPr>
        <p:spPr>
          <a:xfrm>
            <a:off x="1204686" y="6906432"/>
            <a:ext cx="10060529" cy="4757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	Спроектирована и реализована реляционная база данных, отвечающая требованиям предметной области и нормализованная до 3НФ.</a:t>
            </a:r>
          </a:p>
          <a:p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	Создано консольное приложение на C# с использованием </a:t>
            </a:r>
            <a:r>
              <a:rPr lang="en-US" sz="3200" dirty="0">
                <a:solidFill>
                  <a:schemeClr val="bg1"/>
                </a:solidFill>
                <a:latin typeface="Book Antiqua" panose="02040602050305030304" pitchFamily="18" charset="0"/>
              </a:rPr>
              <a:t>LINQ</a:t>
            </a:r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, которое предоставляет основной функционал для двух ролей пользователей: автора и читателя.</a:t>
            </a:r>
          </a:p>
          <a:p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	Разработан и интегрирован отдельный модуль для автоматизированного тестирования, что позволило обеспечить высокое качество и надежность ключевых функций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45120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34EAE1A-9C3B-44CA-AF4C-1CD656A36612}"/>
              </a:ext>
            </a:extLst>
          </p:cNvPr>
          <p:cNvSpPr/>
          <p:nvPr/>
        </p:nvSpPr>
        <p:spPr>
          <a:xfrm>
            <a:off x="5910984" y="1336432"/>
            <a:ext cx="5809540" cy="5366826"/>
          </a:xfrm>
          <a:prstGeom prst="roundRect">
            <a:avLst>
              <a:gd name="adj" fmla="val 58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84A7CA3-F326-406D-A992-79A0B10442C4}"/>
              </a:ext>
            </a:extLst>
          </p:cNvPr>
          <p:cNvSpPr/>
          <p:nvPr/>
        </p:nvSpPr>
        <p:spPr>
          <a:xfrm>
            <a:off x="642842" y="1357534"/>
            <a:ext cx="5083126" cy="5345724"/>
          </a:xfrm>
          <a:prstGeom prst="roundRect">
            <a:avLst>
              <a:gd name="adj" fmla="val 559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!!Заголовок 1">
            <a:extLst>
              <a:ext uri="{FF2B5EF4-FFF2-40B4-BE49-F238E27FC236}">
                <a16:creationId xmlns:a16="http://schemas.microsoft.com/office/drawing/2014/main" id="{141038E5-97E8-4A47-945C-AD59903B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2242"/>
            <a:ext cx="4294920" cy="79482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Book Antiqua" panose="02040602050305030304" pitchFamily="18" charset="0"/>
              </a:rPr>
              <a:t>Введение</a:t>
            </a:r>
          </a:p>
        </p:txBody>
      </p:sp>
      <p:sp>
        <p:nvSpPr>
          <p:cNvPr id="4" name="!!Текст 33">
            <a:extLst>
              <a:ext uri="{FF2B5EF4-FFF2-40B4-BE49-F238E27FC236}">
                <a16:creationId xmlns:a16="http://schemas.microsoft.com/office/drawing/2014/main" id="{D9CCADCD-16AE-48C2-A0B0-E78D067A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89651"/>
            <a:ext cx="4731018" cy="4712677"/>
          </a:xfrm>
        </p:spPr>
        <p:txBody>
          <a:bodyPr>
            <a:normAutofit/>
          </a:bodyPr>
          <a:lstStyle/>
          <a:p>
            <a:pPr algn="ctr"/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Данный проект посвящен </a:t>
            </a:r>
            <a:r>
              <a:rPr lang="ru-RU" sz="32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созданию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базы данных, которая позволит автоматизировать основные задачи сотрудников библиотеки</a:t>
            </a:r>
            <a:endParaRPr lang="ru-RU" sz="2800" dirty="0">
              <a:latin typeface="Book Antiqua" panose="02040602050305030304" pitchFamily="18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9C64FD1-DCBB-49C4-82D7-10797B258D1F}"/>
              </a:ext>
            </a:extLst>
          </p:cNvPr>
          <p:cNvSpPr txBox="1">
            <a:spLocks/>
          </p:cNvSpPr>
          <p:nvPr/>
        </p:nvSpPr>
        <p:spPr>
          <a:xfrm>
            <a:off x="6096000" y="1589651"/>
            <a:ext cx="5439508" cy="5113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>
                <a:solidFill>
                  <a:srgbClr val="000000"/>
                </a:solidFill>
                <a:latin typeface="Book Antiqua" panose="02040602050305030304" pitchFamily="18" charset="0"/>
              </a:rPr>
              <a:t>Цель проекта </a:t>
            </a:r>
            <a:r>
              <a:rPr lang="ru-RU" sz="3200" dirty="0">
                <a:solidFill>
                  <a:srgbClr val="000000"/>
                </a:solidFill>
                <a:latin typeface="Book Antiqua" panose="02040602050305030304" pitchFamily="18" charset="0"/>
              </a:rPr>
              <a:t>- разработать информационную систему «Библиотека», позволяющую автоматизировать: учёт книжного </a:t>
            </a:r>
            <a:r>
              <a:rPr lang="ru-RU" sz="3200" dirty="0">
                <a:latin typeface="Book Antiqua" panose="02040602050305030304" pitchFamily="18" charset="0"/>
              </a:rPr>
              <a:t>фонда</a:t>
            </a:r>
            <a:r>
              <a:rPr lang="ru-RU" sz="3200" dirty="0">
                <a:solidFill>
                  <a:srgbClr val="000000"/>
                </a:solidFill>
                <a:latin typeface="Book Antiqua" panose="02040602050305030304" pitchFamily="18" charset="0"/>
              </a:rPr>
              <a:t>, регистрацию читателей, а также контроль операций по выдаче и возврату книг. Система упростит работу сотрудников библиотеки и предоставить быстрый доступ к актуальной информации.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6D919FF2-6B91-48C1-BE45-48A64996E38D}"/>
              </a:ext>
            </a:extLst>
          </p:cNvPr>
          <p:cNvSpPr txBox="1">
            <a:spLocks/>
          </p:cNvSpPr>
          <p:nvPr/>
        </p:nvSpPr>
        <p:spPr>
          <a:xfrm>
            <a:off x="-11662121" y="1589651"/>
            <a:ext cx="11521440" cy="50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1399" algn="just" fontAlgn="base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Провести анализ предметной области и определить сущности библиотеки.</a:t>
            </a:r>
          </a:p>
          <a:p>
            <a:pPr marL="221399" algn="just" fontAlgn="base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Спроектировать логическую и физическую структуру базы данных, определить таблицы, атрибуты, типы данных и связи между ними.</a:t>
            </a:r>
          </a:p>
          <a:p>
            <a:pPr marL="221399" algn="just" fontAlgn="base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Создать базу данных с использованием SQL SSMS</a:t>
            </a:r>
          </a:p>
          <a:p>
            <a:pPr marL="221399" algn="just" fontAlgn="base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Заполнить таблицы базы данных тестовыми данными для демонстрации работоспособности системы.</a:t>
            </a:r>
          </a:p>
          <a:p>
            <a:pPr marL="221399" algn="just" fontAlgn="base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Реализовать консольный интерфейс при помощи C# и LINQ в </a:t>
            </a:r>
            <a:r>
              <a:rPr lang="ru-RU" sz="24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Visual</a:t>
            </a: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Studio</a:t>
            </a:r>
            <a:endParaRPr lang="ru-RU" sz="2400" dirty="0">
              <a:solidFill>
                <a:srgbClr val="000000"/>
              </a:solidFill>
              <a:latin typeface="Book Antiqua" panose="02040602050305030304" pitchFamily="18" charset="0"/>
            </a:endParaRPr>
          </a:p>
          <a:p>
            <a:pPr marL="221399" algn="just" fontAlgn="base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Реализовать основные функции системы:</a:t>
            </a:r>
          </a:p>
          <a:p>
            <a:pPr marL="742950" lvl="1" indent="-285750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Функцию логина в аккаунт.</a:t>
            </a:r>
          </a:p>
          <a:p>
            <a:pPr marL="742950" lvl="1" indent="-285750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Функции автора.</a:t>
            </a:r>
          </a:p>
          <a:p>
            <a:pPr marL="742950" lvl="1" indent="-285750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Функции читателя.</a:t>
            </a:r>
          </a:p>
          <a:p>
            <a:pPr marL="221399" algn="just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Провести тестирование разработанного программного обеспечения на предмет корректности выполнения операций и целостности данных.</a:t>
            </a:r>
          </a:p>
          <a:p>
            <a:pPr marL="221399" algn="just" fontAlgn="base">
              <a:spcBef>
                <a:spcPts val="12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 Antiqua" panose="02040602050305030304" pitchFamily="18" charset="0"/>
              </a:rPr>
              <a:t>Подготовить отчетную документацию по проекту.</a:t>
            </a:r>
          </a:p>
        </p:txBody>
      </p:sp>
      <p:sp>
        <p:nvSpPr>
          <p:cNvPr id="11" name="!!Заголовок 11">
            <a:extLst>
              <a:ext uri="{FF2B5EF4-FFF2-40B4-BE49-F238E27FC236}">
                <a16:creationId xmlns:a16="http://schemas.microsoft.com/office/drawing/2014/main" id="{D70D4FDB-CFEF-49B6-BD7B-5C976ACFF686}"/>
              </a:ext>
            </a:extLst>
          </p:cNvPr>
          <p:cNvSpPr txBox="1">
            <a:spLocks/>
          </p:cNvSpPr>
          <p:nvPr/>
        </p:nvSpPr>
        <p:spPr>
          <a:xfrm>
            <a:off x="-3335118" y="38585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276853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030A0">
                <a:lumMod val="100000"/>
              </a:srgbClr>
            </a:gs>
            <a:gs pos="0">
              <a:srgbClr val="F2C0EE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-5745032" y="5852758"/>
            <a:ext cx="496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1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2669045" y="0"/>
            <a:ext cx="685391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Заключение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B7AEF-5B79-477A-96EE-3F73A22C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715" y="7163661"/>
            <a:ext cx="5524500" cy="576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!!Текст 33">
            <a:extLst>
              <a:ext uri="{FF2B5EF4-FFF2-40B4-BE49-F238E27FC236}">
                <a16:creationId xmlns:a16="http://schemas.microsoft.com/office/drawing/2014/main" id="{50DC6B8C-F974-465A-9035-3205E9EE2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472329" y="716084"/>
            <a:ext cx="5320240" cy="4712677"/>
          </a:xfrm>
        </p:spPr>
        <p:txBody>
          <a:bodyPr>
            <a:normAutofit lnSpcReduction="10000"/>
          </a:bodyPr>
          <a:lstStyle/>
          <a:p>
            <a:r>
              <a:rPr lang="ru-RU" sz="3200" b="1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Все</a:t>
            </a:r>
            <a:r>
              <a:rPr lang="ru-RU" sz="3200" b="0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 реализованные модульные тесты были запущены с помощью отдельного тестового приложения. Все тесты успешно пройдены, что подтверждает корректность работы ключевых функций бизнес-логики программы.</a:t>
            </a:r>
            <a:endParaRPr lang="ru-RU" sz="2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!!Текст 33">
            <a:extLst>
              <a:ext uri="{FF2B5EF4-FFF2-40B4-BE49-F238E27FC236}">
                <a16:creationId xmlns:a16="http://schemas.microsoft.com/office/drawing/2014/main" id="{9F554BD9-7E7B-4F9C-9635-1B101646F012}"/>
              </a:ext>
            </a:extLst>
          </p:cNvPr>
          <p:cNvSpPr txBox="1">
            <a:spLocks/>
          </p:cNvSpPr>
          <p:nvPr/>
        </p:nvSpPr>
        <p:spPr>
          <a:xfrm>
            <a:off x="1204686" y="1303914"/>
            <a:ext cx="10060529" cy="4757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	Спроектирована и реализована реляционная база данных, отвечающая требованиям предметной области и нормализованная до 3НФ.</a:t>
            </a:r>
          </a:p>
          <a:p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	Создано консольное приложение на C# с использованием </a:t>
            </a:r>
            <a:r>
              <a:rPr lang="en-US" sz="3200" dirty="0">
                <a:solidFill>
                  <a:schemeClr val="bg1"/>
                </a:solidFill>
                <a:latin typeface="Book Antiqua" panose="02040602050305030304" pitchFamily="18" charset="0"/>
              </a:rPr>
              <a:t>LINQ</a:t>
            </a:r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, которое предоставляет основной функционал для двух ролей пользователей: автора и читателя.</a:t>
            </a:r>
          </a:p>
          <a:p>
            <a:r>
              <a:rPr lang="ru-RU" sz="3200" dirty="0">
                <a:solidFill>
                  <a:schemeClr val="bg1"/>
                </a:solidFill>
                <a:latin typeface="Book Antiqua" panose="02040602050305030304" pitchFamily="18" charset="0"/>
              </a:rPr>
              <a:t>	Разработан и интегрирован отдельный модуль для автоматизированного тестирования, что позволило обеспечить высокое качество и надежность ключевых функций программы.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CEC895-D0F9-491C-99DD-5D0A2197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626" y="1005241"/>
            <a:ext cx="7413968" cy="38923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FD1E99-2C28-4523-9FA8-28DA0B79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1" y="2468084"/>
            <a:ext cx="7413968" cy="38923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2DF2AD-2527-4442-922A-372ACDBA5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44" y="201997"/>
            <a:ext cx="7413968" cy="38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4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34EAE1A-9C3B-44CA-AF4C-1CD656A36612}"/>
              </a:ext>
            </a:extLst>
          </p:cNvPr>
          <p:cNvSpPr/>
          <p:nvPr/>
        </p:nvSpPr>
        <p:spPr>
          <a:xfrm>
            <a:off x="13141779" y="1252026"/>
            <a:ext cx="5809540" cy="5366826"/>
          </a:xfrm>
          <a:prstGeom prst="roundRect">
            <a:avLst>
              <a:gd name="adj" fmla="val 58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!!15">
            <a:extLst>
              <a:ext uri="{FF2B5EF4-FFF2-40B4-BE49-F238E27FC236}">
                <a16:creationId xmlns:a16="http://schemas.microsoft.com/office/drawing/2014/main" id="{E84A7CA3-F326-406D-A992-79A0B10442C4}"/>
              </a:ext>
            </a:extLst>
          </p:cNvPr>
          <p:cNvSpPr/>
          <p:nvPr/>
        </p:nvSpPr>
        <p:spPr>
          <a:xfrm>
            <a:off x="166678" y="1357534"/>
            <a:ext cx="11891471" cy="5345724"/>
          </a:xfrm>
          <a:prstGeom prst="roundRect">
            <a:avLst>
              <a:gd name="adj" fmla="val 5597"/>
            </a:avLst>
          </a:prstGeom>
          <a:solidFill>
            <a:srgbClr val="E7D2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!!Заголовок 11">
            <a:extLst>
              <a:ext uri="{FF2B5EF4-FFF2-40B4-BE49-F238E27FC236}">
                <a16:creationId xmlns:a16="http://schemas.microsoft.com/office/drawing/2014/main" id="{141038E5-97E8-4A47-945C-AD59903B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2242"/>
            <a:ext cx="4294920" cy="79482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Book Antiqua" panose="02040602050305030304" pitchFamily="18" charset="0"/>
              </a:rPr>
              <a:t>Задачи</a:t>
            </a:r>
          </a:p>
        </p:txBody>
      </p:sp>
      <p:sp>
        <p:nvSpPr>
          <p:cNvPr id="4" name="!!Текст 333">
            <a:extLst>
              <a:ext uri="{FF2B5EF4-FFF2-40B4-BE49-F238E27FC236}">
                <a16:creationId xmlns:a16="http://schemas.microsoft.com/office/drawing/2014/main" id="{D9CCADCD-16AE-48C2-A0B0-E78D067A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678" y="1589651"/>
            <a:ext cx="11706456" cy="5029201"/>
          </a:xfrm>
        </p:spPr>
        <p:txBody>
          <a:bodyPr>
            <a:noAutofit/>
          </a:bodyPr>
          <a:lstStyle/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Провести анализ предметной области и определить сущности библиотеки.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Спроектировать логическую и физическую структуру базы данных, определить таблицы, атрибуты, типы данных и связи между ними.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Создать базу данных с использованием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SQL SSMS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Заполнить таблицы базы данных тестовыми данными для демонстрации работоспособности системы.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Реализовать консольный интерфейс при помощи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C#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LINQ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в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Visual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Studio</a:t>
            </a:r>
            <a:endParaRPr lang="ru-RU" sz="240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Реализовать основные функции системы: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Функцию логина в аккаунт.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Функции автора.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Функции читателя.</a:t>
            </a:r>
          </a:p>
          <a:p>
            <a:pPr marL="221399" algn="just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Провести тестирование разработанного программного обеспечения на предмет корректности выполнения операций и целостности данных.</a:t>
            </a:r>
          </a:p>
          <a:p>
            <a:pPr marL="221399" algn="just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Подготовить отчетную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документацию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по проекту.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9C64FD1-DCBB-49C4-82D7-10797B258D1F}"/>
              </a:ext>
            </a:extLst>
          </p:cNvPr>
          <p:cNvSpPr txBox="1">
            <a:spLocks/>
          </p:cNvSpPr>
          <p:nvPr/>
        </p:nvSpPr>
        <p:spPr>
          <a:xfrm>
            <a:off x="13326795" y="1505245"/>
            <a:ext cx="5439508" cy="5113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>
                <a:solidFill>
                  <a:srgbClr val="000000"/>
                </a:solidFill>
                <a:latin typeface="Book Antiqua" panose="02040602050305030304" pitchFamily="18" charset="0"/>
              </a:rPr>
              <a:t>Цель проекта </a:t>
            </a:r>
            <a:r>
              <a:rPr lang="ru-RU" sz="3200" dirty="0">
                <a:solidFill>
                  <a:srgbClr val="000000"/>
                </a:solidFill>
                <a:latin typeface="Book Antiqua" panose="02040602050305030304" pitchFamily="18" charset="0"/>
              </a:rPr>
              <a:t>- разработать информационную систему «Библиотека», позволяющую автоматизировать: учёт книжного </a:t>
            </a:r>
            <a:r>
              <a:rPr lang="ru-RU" sz="3200" dirty="0">
                <a:latin typeface="Book Antiqua" panose="02040602050305030304" pitchFamily="18" charset="0"/>
              </a:rPr>
              <a:t>фонда</a:t>
            </a:r>
            <a:r>
              <a:rPr lang="ru-RU" sz="3200" dirty="0">
                <a:solidFill>
                  <a:srgbClr val="000000"/>
                </a:solidFill>
                <a:latin typeface="Book Antiqua" panose="02040602050305030304" pitchFamily="18" charset="0"/>
              </a:rPr>
              <a:t>, регистрацию читателей, а также контроль операций по выдаче и возврату книг. Система упростит работу сотрудников библиотеки и предоставить быстрый доступ к актуальной информации.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!!Заголовок 1">
            <a:extLst>
              <a:ext uri="{FF2B5EF4-FFF2-40B4-BE49-F238E27FC236}">
                <a16:creationId xmlns:a16="http://schemas.microsoft.com/office/drawing/2014/main" id="{21CE6F1B-DDE8-471C-A27D-E742785C4554}"/>
              </a:ext>
            </a:extLst>
          </p:cNvPr>
          <p:cNvSpPr txBox="1">
            <a:spLocks/>
          </p:cNvSpPr>
          <p:nvPr/>
        </p:nvSpPr>
        <p:spPr>
          <a:xfrm>
            <a:off x="12235464" y="347215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Введение</a:t>
            </a:r>
          </a:p>
        </p:txBody>
      </p:sp>
      <p:sp>
        <p:nvSpPr>
          <p:cNvPr id="12" name="!!Заголовок 11й">
            <a:extLst>
              <a:ext uri="{FF2B5EF4-FFF2-40B4-BE49-F238E27FC236}">
                <a16:creationId xmlns:a16="http://schemas.microsoft.com/office/drawing/2014/main" id="{A2EECB98-B450-4A7B-9AA1-BD009B489FA4}"/>
              </a:ext>
            </a:extLst>
          </p:cNvPr>
          <p:cNvSpPr txBox="1">
            <a:spLocks/>
          </p:cNvSpPr>
          <p:nvPr/>
        </p:nvSpPr>
        <p:spPr>
          <a:xfrm>
            <a:off x="-4814533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База данных</a:t>
            </a:r>
          </a:p>
        </p:txBody>
      </p:sp>
      <p:pic>
        <p:nvPicPr>
          <p:cNvPr id="13" name="!!15">
            <a:extLst>
              <a:ext uri="{FF2B5EF4-FFF2-40B4-BE49-F238E27FC236}">
                <a16:creationId xmlns:a16="http://schemas.microsoft.com/office/drawing/2014/main" id="{BCC79A11-A535-4CE0-A90F-0FC7C1164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5624" r="8641" b="14588"/>
          <a:stretch/>
        </p:blipFill>
        <p:spPr bwMode="auto">
          <a:xfrm>
            <a:off x="480854" y="-5658948"/>
            <a:ext cx="11392280" cy="52223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46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15">
            <a:extLst>
              <a:ext uri="{FF2B5EF4-FFF2-40B4-BE49-F238E27FC236}">
                <a16:creationId xmlns:a16="http://schemas.microsoft.com/office/drawing/2014/main" id="{B62AE29A-B0C9-456E-96C9-7581147FD3E1}"/>
              </a:ext>
            </a:extLst>
          </p:cNvPr>
          <p:cNvSpPr/>
          <p:nvPr/>
        </p:nvSpPr>
        <p:spPr>
          <a:xfrm>
            <a:off x="166678" y="7003594"/>
            <a:ext cx="11891471" cy="5345724"/>
          </a:xfrm>
          <a:prstGeom prst="roundRect">
            <a:avLst>
              <a:gd name="adj" fmla="val 5597"/>
            </a:avLst>
          </a:prstGeom>
          <a:solidFill>
            <a:srgbClr val="E7D2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!!Заголовок 11">
            <a:extLst>
              <a:ext uri="{FF2B5EF4-FFF2-40B4-BE49-F238E27FC236}">
                <a16:creationId xmlns:a16="http://schemas.microsoft.com/office/drawing/2014/main" id="{141038E5-97E8-4A47-945C-AD59903B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111" y="362242"/>
            <a:ext cx="4294920" cy="79482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Book Antiqua" panose="02040602050305030304" pitchFamily="18" charset="0"/>
              </a:rPr>
              <a:t>Задачи</a:t>
            </a:r>
          </a:p>
        </p:txBody>
      </p:sp>
      <p:sp>
        <p:nvSpPr>
          <p:cNvPr id="4" name="!!Текст 333">
            <a:extLst>
              <a:ext uri="{FF2B5EF4-FFF2-40B4-BE49-F238E27FC236}">
                <a16:creationId xmlns:a16="http://schemas.microsoft.com/office/drawing/2014/main" id="{D9CCADCD-16AE-48C2-A0B0-E78D067A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678" y="7204847"/>
            <a:ext cx="11706456" cy="5029201"/>
          </a:xfrm>
        </p:spPr>
        <p:txBody>
          <a:bodyPr>
            <a:noAutofit/>
          </a:bodyPr>
          <a:lstStyle/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Провести анализ предметной области и определить сущности библиотеки.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Спроектировать логическую и физическую структуру базы данных, определить таблицы, атрибуты, типы данных и связи между ними.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Создать базу данных с использованием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SQL SSMS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Заполнить таблицы базы данных тестовыми данными для демонстрации работоспособности системы.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Реализовать консольный интерфейс при помощи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C#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LINQ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в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Visual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Studio</a:t>
            </a:r>
            <a:endParaRPr lang="ru-RU" sz="240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Реализовать основные функции системы: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Функцию логина в аккаунт.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Функции автора.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Функции читателя.</a:t>
            </a:r>
          </a:p>
          <a:p>
            <a:pPr marL="221399" algn="just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Провести тестирование разработанного программного обеспечения на предмет корректности выполнения операций и целостности данных.</a:t>
            </a:r>
          </a:p>
          <a:p>
            <a:pPr marL="221399" algn="just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Подготовить отчетную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документацию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по проекту.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!!Заголовок 1">
            <a:extLst>
              <a:ext uri="{FF2B5EF4-FFF2-40B4-BE49-F238E27FC236}">
                <a16:creationId xmlns:a16="http://schemas.microsoft.com/office/drawing/2014/main" id="{21CE6F1B-DDE8-471C-A27D-E742785C4554}"/>
              </a:ext>
            </a:extLst>
          </p:cNvPr>
          <p:cNvSpPr txBox="1">
            <a:spLocks/>
          </p:cNvSpPr>
          <p:nvPr/>
        </p:nvSpPr>
        <p:spPr>
          <a:xfrm>
            <a:off x="12235464" y="347215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Введение</a:t>
            </a:r>
          </a:p>
        </p:txBody>
      </p:sp>
      <p:pic>
        <p:nvPicPr>
          <p:cNvPr id="1028" name="!!15">
            <a:extLst>
              <a:ext uri="{FF2B5EF4-FFF2-40B4-BE49-F238E27FC236}">
                <a16:creationId xmlns:a16="http://schemas.microsoft.com/office/drawing/2014/main" id="{2C979CA3-C913-4D84-90E9-1C41D279E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5624" r="8641" b="14588"/>
          <a:stretch/>
        </p:blipFill>
        <p:spPr bwMode="auto">
          <a:xfrm>
            <a:off x="480854" y="1395000"/>
            <a:ext cx="11392280" cy="52223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Заголовок 11й">
            <a:extLst>
              <a:ext uri="{FF2B5EF4-FFF2-40B4-BE49-F238E27FC236}">
                <a16:creationId xmlns:a16="http://schemas.microsoft.com/office/drawing/2014/main" id="{E295459C-1D7B-4C4B-9A8B-6A8F54C3A195}"/>
              </a:ext>
            </a:extLst>
          </p:cNvPr>
          <p:cNvSpPr txBox="1">
            <a:spLocks/>
          </p:cNvSpPr>
          <p:nvPr/>
        </p:nvSpPr>
        <p:spPr>
          <a:xfrm>
            <a:off x="642842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База данных</a:t>
            </a:r>
          </a:p>
        </p:txBody>
      </p:sp>
      <p:sp>
        <p:nvSpPr>
          <p:cNvPr id="13" name="!!Заголовок 11йй">
            <a:extLst>
              <a:ext uri="{FF2B5EF4-FFF2-40B4-BE49-F238E27FC236}">
                <a16:creationId xmlns:a16="http://schemas.microsoft.com/office/drawing/2014/main" id="{24B7EF65-E766-4DF2-B3DC-25882D2B4E48}"/>
              </a:ext>
            </a:extLst>
          </p:cNvPr>
          <p:cNvSpPr txBox="1">
            <a:spLocks/>
          </p:cNvSpPr>
          <p:nvPr/>
        </p:nvSpPr>
        <p:spPr>
          <a:xfrm>
            <a:off x="-4371847" y="393939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Нормализация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FD185E0-B7BC-41B8-B38D-9B661B42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2736" y="1395000"/>
            <a:ext cx="8645072" cy="52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4A95E3-C6A5-4315-B53D-1A03249F40E5}"/>
              </a:ext>
            </a:extLst>
          </p:cNvPr>
          <p:cNvSpPr txBox="1"/>
          <p:nvPr/>
        </p:nvSpPr>
        <p:spPr>
          <a:xfrm>
            <a:off x="-10056526" y="1744000"/>
            <a:ext cx="418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Исходная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3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15">
            <a:extLst>
              <a:ext uri="{FF2B5EF4-FFF2-40B4-BE49-F238E27FC236}">
                <a16:creationId xmlns:a16="http://schemas.microsoft.com/office/drawing/2014/main" id="{B62AE29A-B0C9-456E-96C9-7581147FD3E1}"/>
              </a:ext>
            </a:extLst>
          </p:cNvPr>
          <p:cNvSpPr/>
          <p:nvPr/>
        </p:nvSpPr>
        <p:spPr>
          <a:xfrm>
            <a:off x="166678" y="7003594"/>
            <a:ext cx="11891471" cy="5345724"/>
          </a:xfrm>
          <a:prstGeom prst="roundRect">
            <a:avLst>
              <a:gd name="adj" fmla="val 5597"/>
            </a:avLst>
          </a:prstGeom>
          <a:solidFill>
            <a:srgbClr val="E7D2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!!Заголовок 11">
            <a:extLst>
              <a:ext uri="{FF2B5EF4-FFF2-40B4-BE49-F238E27FC236}">
                <a16:creationId xmlns:a16="http://schemas.microsoft.com/office/drawing/2014/main" id="{141038E5-97E8-4A47-945C-AD59903B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111" y="362242"/>
            <a:ext cx="4294920" cy="79482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Book Antiqua" panose="02040602050305030304" pitchFamily="18" charset="0"/>
              </a:rPr>
              <a:t>Задачи</a:t>
            </a:r>
          </a:p>
        </p:txBody>
      </p:sp>
      <p:sp>
        <p:nvSpPr>
          <p:cNvPr id="4" name="!!Текст 333">
            <a:extLst>
              <a:ext uri="{FF2B5EF4-FFF2-40B4-BE49-F238E27FC236}">
                <a16:creationId xmlns:a16="http://schemas.microsoft.com/office/drawing/2014/main" id="{D9CCADCD-16AE-48C2-A0B0-E78D067A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678" y="7204847"/>
            <a:ext cx="11706456" cy="5029201"/>
          </a:xfrm>
        </p:spPr>
        <p:txBody>
          <a:bodyPr>
            <a:noAutofit/>
          </a:bodyPr>
          <a:lstStyle/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Провести анализ предметной области и определить сущности библиотеки.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Спроектировать логическую и физическую структуру базы данных, определить таблицы, атрибуты, типы данных и связи между ними.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Создать базу данных с использованием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SQL SSMS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Заполнить таблицы базы данных тестовыми данными для демонстрации работоспособности системы.</a:t>
            </a: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Реализовать консольный интерфейс при помощи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C#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LINQ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в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Visual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Studio</a:t>
            </a:r>
            <a:endParaRPr lang="ru-RU" sz="240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marL="221399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Реализовать основные функции системы: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Функцию логина в аккаунт.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Функции автора.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Функции читателя.</a:t>
            </a:r>
          </a:p>
          <a:p>
            <a:pPr marL="221399" algn="just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Провести тестирование разработанного программного обеспечения на предмет корректности выполнения операций и целостности данных.</a:t>
            </a:r>
          </a:p>
          <a:p>
            <a:pPr marL="221399" algn="just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Подготовить отчетную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документацию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по проекту.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!!Заголовок 1">
            <a:extLst>
              <a:ext uri="{FF2B5EF4-FFF2-40B4-BE49-F238E27FC236}">
                <a16:creationId xmlns:a16="http://schemas.microsoft.com/office/drawing/2014/main" id="{21CE6F1B-DDE8-471C-A27D-E742785C4554}"/>
              </a:ext>
            </a:extLst>
          </p:cNvPr>
          <p:cNvSpPr txBox="1">
            <a:spLocks/>
          </p:cNvSpPr>
          <p:nvPr/>
        </p:nvSpPr>
        <p:spPr>
          <a:xfrm>
            <a:off x="12235464" y="347215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Введение</a:t>
            </a:r>
          </a:p>
        </p:txBody>
      </p:sp>
      <p:pic>
        <p:nvPicPr>
          <p:cNvPr id="1028" name="!!15">
            <a:extLst>
              <a:ext uri="{FF2B5EF4-FFF2-40B4-BE49-F238E27FC236}">
                <a16:creationId xmlns:a16="http://schemas.microsoft.com/office/drawing/2014/main" id="{2C979CA3-C913-4D84-90E9-1C41D279E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5624" r="8641" b="14588"/>
          <a:stretch/>
        </p:blipFill>
        <p:spPr bwMode="auto">
          <a:xfrm>
            <a:off x="12759950" y="1395000"/>
            <a:ext cx="11392280" cy="52223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Заголовок 11й">
            <a:extLst>
              <a:ext uri="{FF2B5EF4-FFF2-40B4-BE49-F238E27FC236}">
                <a16:creationId xmlns:a16="http://schemas.microsoft.com/office/drawing/2014/main" id="{E295459C-1D7B-4C4B-9A8B-6A8F54C3A195}"/>
              </a:ext>
            </a:extLst>
          </p:cNvPr>
          <p:cNvSpPr txBox="1">
            <a:spLocks/>
          </p:cNvSpPr>
          <p:nvPr/>
        </p:nvSpPr>
        <p:spPr>
          <a:xfrm>
            <a:off x="12239765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База данных</a:t>
            </a:r>
          </a:p>
        </p:txBody>
      </p:sp>
      <p:sp>
        <p:nvSpPr>
          <p:cNvPr id="13" name="!!Заголовок 11йй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642842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Нормализация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DB705F-FD76-4DBA-A1FE-5D4E70AD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59" y="1395000"/>
            <a:ext cx="8645072" cy="5220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94F40-99AD-4D77-AE20-C6377802BF98}"/>
              </a:ext>
            </a:extLst>
          </p:cNvPr>
          <p:cNvSpPr txBox="1"/>
          <p:nvPr/>
        </p:nvSpPr>
        <p:spPr>
          <a:xfrm>
            <a:off x="1206569" y="1744000"/>
            <a:ext cx="418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Исходная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19E4-0E1B-4F76-BA8D-C7163ED1CA4E}"/>
              </a:ext>
            </a:extLst>
          </p:cNvPr>
          <p:cNvSpPr txBox="1"/>
          <p:nvPr/>
        </p:nvSpPr>
        <p:spPr>
          <a:xfrm>
            <a:off x="-10277280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1НФ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C099850-48AE-4E5E-A477-DC81D0716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5018" y="1529222"/>
            <a:ext cx="8197012" cy="4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2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642842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Нормализация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DB705F-FD76-4DBA-A1FE-5D4E70AD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68" y="1395000"/>
            <a:ext cx="8645072" cy="52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94F40-99AD-4D77-AE20-C6377802BF98}"/>
              </a:ext>
            </a:extLst>
          </p:cNvPr>
          <p:cNvSpPr txBox="1"/>
          <p:nvPr/>
        </p:nvSpPr>
        <p:spPr>
          <a:xfrm>
            <a:off x="12484178" y="1744000"/>
            <a:ext cx="418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Исходная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F6BFC-A859-4D83-AAED-E4D04B112E31}"/>
              </a:ext>
            </a:extLst>
          </p:cNvPr>
          <p:cNvSpPr txBox="1"/>
          <p:nvPr/>
        </p:nvSpPr>
        <p:spPr>
          <a:xfrm>
            <a:off x="985815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1НФ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CAB4BA-653E-4C86-8B16-87824F5D7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77" y="1529222"/>
            <a:ext cx="8197012" cy="4942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6DE886-DB74-442D-884B-20AE37F6D1CE}"/>
              </a:ext>
            </a:extLst>
          </p:cNvPr>
          <p:cNvSpPr txBox="1"/>
          <p:nvPr/>
        </p:nvSpPr>
        <p:spPr>
          <a:xfrm>
            <a:off x="-10277280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0000"/>
                </a:solidFill>
                <a:latin typeface="Book Antiqua" panose="02040602050305030304" pitchFamily="18" charset="0"/>
              </a:rPr>
              <a:t>2</a:t>
            </a:r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20AB728-188A-4AFB-8C7E-3731AE27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6029" y="1305928"/>
            <a:ext cx="7647780" cy="53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642842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Нормализация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DB705F-FD76-4DBA-A1FE-5D4E70AD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68" y="1395000"/>
            <a:ext cx="8645072" cy="52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94F40-99AD-4D77-AE20-C6377802BF98}"/>
              </a:ext>
            </a:extLst>
          </p:cNvPr>
          <p:cNvSpPr txBox="1"/>
          <p:nvPr/>
        </p:nvSpPr>
        <p:spPr>
          <a:xfrm>
            <a:off x="12484178" y="1744000"/>
            <a:ext cx="418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Исходная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F6BFC-A859-4D83-AAED-E4D04B112E31}"/>
              </a:ext>
            </a:extLst>
          </p:cNvPr>
          <p:cNvSpPr txBox="1"/>
          <p:nvPr/>
        </p:nvSpPr>
        <p:spPr>
          <a:xfrm>
            <a:off x="12292457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1НФ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CAB4BA-653E-4C86-8B16-87824F5D7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719" y="1529222"/>
            <a:ext cx="8197012" cy="4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839F4-B8AC-40E5-8E3E-030EB3BD85DF}"/>
              </a:ext>
            </a:extLst>
          </p:cNvPr>
          <p:cNvSpPr txBox="1"/>
          <p:nvPr/>
        </p:nvSpPr>
        <p:spPr>
          <a:xfrm>
            <a:off x="985815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0000"/>
                </a:solidFill>
                <a:latin typeface="Book Antiqua" panose="02040602050305030304" pitchFamily="18" charset="0"/>
              </a:rPr>
              <a:t>2</a:t>
            </a:r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6968D5-0ED9-4859-BA48-5C5E1E43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82" y="1305928"/>
            <a:ext cx="7647780" cy="530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1739C-28EB-457F-95BD-104C9DE170E6}"/>
              </a:ext>
            </a:extLst>
          </p:cNvPr>
          <p:cNvSpPr txBox="1"/>
          <p:nvPr/>
        </p:nvSpPr>
        <p:spPr>
          <a:xfrm>
            <a:off x="-9754764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3НФ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E443300-8C5A-43BA-836B-1B08D002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3514" y="1230266"/>
            <a:ext cx="7497391" cy="55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0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6">
                <a:lumMod val="60000"/>
                <a:lumOff val="40000"/>
              </a:schemeClr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642842" y="386682"/>
            <a:ext cx="4294920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Нормализация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DB705F-FD76-4DBA-A1FE-5D4E70AD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68" y="1395000"/>
            <a:ext cx="8645072" cy="52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94F40-99AD-4D77-AE20-C6377802BF98}"/>
              </a:ext>
            </a:extLst>
          </p:cNvPr>
          <p:cNvSpPr txBox="1"/>
          <p:nvPr/>
        </p:nvSpPr>
        <p:spPr>
          <a:xfrm>
            <a:off x="12484178" y="1744000"/>
            <a:ext cx="418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Исходная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F6BFC-A859-4D83-AAED-E4D04B112E31}"/>
              </a:ext>
            </a:extLst>
          </p:cNvPr>
          <p:cNvSpPr txBox="1"/>
          <p:nvPr/>
        </p:nvSpPr>
        <p:spPr>
          <a:xfrm>
            <a:off x="12292457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1НФ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CAB4BA-653E-4C86-8B16-87824F5D7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719" y="1529222"/>
            <a:ext cx="8197012" cy="4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839F4-B8AC-40E5-8E3E-030EB3BD85DF}"/>
              </a:ext>
            </a:extLst>
          </p:cNvPr>
          <p:cNvSpPr txBox="1"/>
          <p:nvPr/>
        </p:nvSpPr>
        <p:spPr>
          <a:xfrm>
            <a:off x="12423080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0000"/>
                </a:solidFill>
                <a:latin typeface="Book Antiqua" panose="02040602050305030304" pitchFamily="18" charset="0"/>
              </a:rPr>
              <a:t>2</a:t>
            </a:r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6968D5-0ED9-4859-BA48-5C5E1E43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331" y="1305928"/>
            <a:ext cx="7647780" cy="53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3A8B6-0E66-46C1-8CAC-3214CAC24F9D}"/>
              </a:ext>
            </a:extLst>
          </p:cNvPr>
          <p:cNvSpPr txBox="1"/>
          <p:nvPr/>
        </p:nvSpPr>
        <p:spPr>
          <a:xfrm>
            <a:off x="985815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3НФ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44E323-4E5A-4551-9DD4-C3FBE0C4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65" y="1230266"/>
            <a:ext cx="7497391" cy="5540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2F98D8D-77C9-464B-B944-925783AB5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0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6" t="6245" r="566" b="6692"/>
          <a:stretch/>
        </p:blipFill>
        <p:spPr bwMode="auto">
          <a:xfrm>
            <a:off x="1680180" y="6974251"/>
            <a:ext cx="9138073" cy="561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9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accent6">
                <a:lumMod val="40000"/>
                <a:lumOff val="60000"/>
              </a:schemeClr>
            </a:gs>
            <a:gs pos="0">
              <a:schemeClr val="bg1"/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B53FBB-89B5-4FDE-AF70-90BF55E1FADE}"/>
              </a:ext>
            </a:extLst>
          </p:cNvPr>
          <p:cNvCxnSpPr/>
          <p:nvPr/>
        </p:nvCxnSpPr>
        <p:spPr>
          <a:xfrm>
            <a:off x="642842" y="1142999"/>
            <a:ext cx="4968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!!Заголовок 11йй">
            <a:extLst>
              <a:ext uri="{FF2B5EF4-FFF2-40B4-BE49-F238E27FC236}">
                <a16:creationId xmlns:a16="http://schemas.microsoft.com/office/drawing/2014/main" id="{DC71A059-C9AC-4722-9026-302056C4F3FC}"/>
              </a:ext>
            </a:extLst>
          </p:cNvPr>
          <p:cNvSpPr txBox="1">
            <a:spLocks/>
          </p:cNvSpPr>
          <p:nvPr/>
        </p:nvSpPr>
        <p:spPr>
          <a:xfrm>
            <a:off x="642842" y="386682"/>
            <a:ext cx="5453158" cy="79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ook Antiqua" panose="02040602050305030304" pitchFamily="18" charset="0"/>
              </a:rPr>
              <a:t>Диаграмма из СУБД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DB705F-FD76-4DBA-A1FE-5D4E70AD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68" y="1395000"/>
            <a:ext cx="8645072" cy="52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94F40-99AD-4D77-AE20-C6377802BF98}"/>
              </a:ext>
            </a:extLst>
          </p:cNvPr>
          <p:cNvSpPr txBox="1"/>
          <p:nvPr/>
        </p:nvSpPr>
        <p:spPr>
          <a:xfrm>
            <a:off x="12484178" y="1744000"/>
            <a:ext cx="418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Исходная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F6BFC-A859-4D83-AAED-E4D04B112E31}"/>
              </a:ext>
            </a:extLst>
          </p:cNvPr>
          <p:cNvSpPr txBox="1"/>
          <p:nvPr/>
        </p:nvSpPr>
        <p:spPr>
          <a:xfrm>
            <a:off x="12292457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1НФ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CAB4BA-653E-4C86-8B16-87824F5D7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719" y="1529222"/>
            <a:ext cx="8197012" cy="4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839F4-B8AC-40E5-8E3E-030EB3BD85DF}"/>
              </a:ext>
            </a:extLst>
          </p:cNvPr>
          <p:cNvSpPr txBox="1"/>
          <p:nvPr/>
        </p:nvSpPr>
        <p:spPr>
          <a:xfrm>
            <a:off x="12423080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0000"/>
                </a:solidFill>
                <a:latin typeface="Book Antiqua" panose="02040602050305030304" pitchFamily="18" charset="0"/>
              </a:rPr>
              <a:t>2</a:t>
            </a:r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6968D5-0ED9-4859-BA48-5C5E1E43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331" y="1305928"/>
            <a:ext cx="7647780" cy="53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3A8B6-0E66-46C1-8CAC-3214CAC24F9D}"/>
              </a:ext>
            </a:extLst>
          </p:cNvPr>
          <p:cNvSpPr txBox="1"/>
          <p:nvPr/>
        </p:nvSpPr>
        <p:spPr>
          <a:xfrm>
            <a:off x="12394053" y="3555777"/>
            <a:ext cx="124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3НФ 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44E323-4E5A-4551-9DD4-C3FBE0C4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303" y="1230266"/>
            <a:ext cx="7497391" cy="55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9F20453-67EF-41E1-A5EA-990D6C812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0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6" t="6245" r="566" b="6692"/>
          <a:stretch/>
        </p:blipFill>
        <p:spPr bwMode="auto">
          <a:xfrm>
            <a:off x="2216814" y="1305928"/>
            <a:ext cx="8763404" cy="5385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3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771</Words>
  <Application>Microsoft Office PowerPoint</Application>
  <PresentationFormat>Широкоэкранный</PresentationFormat>
  <Paragraphs>107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Book Antiqua</vt:lpstr>
      <vt:lpstr>Calibri</vt:lpstr>
      <vt:lpstr>Calibri Light</vt:lpstr>
      <vt:lpstr>Тема Office</vt:lpstr>
      <vt:lpstr>Система обслуживания читателей библиотеки</vt:lpstr>
      <vt:lpstr>Введение</vt:lpstr>
      <vt:lpstr>Задачи</vt:lpstr>
      <vt:lpstr>Задачи</vt:lpstr>
      <vt:lpstr>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обслуживания читателей библиотеки</dc:title>
  <dc:creator>studentcoll</dc:creator>
  <cp:lastModifiedBy>Desaichk k</cp:lastModifiedBy>
  <cp:revision>8</cp:revision>
  <dcterms:created xsi:type="dcterms:W3CDTF">2025-10-22T05:46:50Z</dcterms:created>
  <dcterms:modified xsi:type="dcterms:W3CDTF">2025-10-22T19:53:25Z</dcterms:modified>
</cp:coreProperties>
</file>